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7"/>
  </p:notesMasterIdLst>
  <p:handoutMasterIdLst>
    <p:handoutMasterId r:id="rId48"/>
  </p:handoutMasterIdLst>
  <p:sldIdLst>
    <p:sldId id="352" r:id="rId5"/>
    <p:sldId id="257" r:id="rId6"/>
    <p:sldId id="274" r:id="rId7"/>
    <p:sldId id="336" r:id="rId8"/>
    <p:sldId id="377" r:id="rId9"/>
    <p:sldId id="341" r:id="rId10"/>
    <p:sldId id="383" r:id="rId11"/>
    <p:sldId id="384" r:id="rId12"/>
    <p:sldId id="385" r:id="rId13"/>
    <p:sldId id="387" r:id="rId14"/>
    <p:sldId id="388" r:id="rId15"/>
    <p:sldId id="291" r:id="rId16"/>
    <p:sldId id="378" r:id="rId17"/>
    <p:sldId id="344" r:id="rId18"/>
    <p:sldId id="380" r:id="rId19"/>
    <p:sldId id="342" r:id="rId20"/>
    <p:sldId id="389" r:id="rId21"/>
    <p:sldId id="381" r:id="rId22"/>
    <p:sldId id="379" r:id="rId23"/>
    <p:sldId id="353" r:id="rId24"/>
    <p:sldId id="345" r:id="rId25"/>
    <p:sldId id="304" r:id="rId26"/>
    <p:sldId id="391" r:id="rId27"/>
    <p:sldId id="259" r:id="rId28"/>
    <p:sldId id="374" r:id="rId29"/>
    <p:sldId id="375" r:id="rId30"/>
    <p:sldId id="393" r:id="rId31"/>
    <p:sldId id="329" r:id="rId32"/>
    <p:sldId id="323" r:id="rId33"/>
    <p:sldId id="333" r:id="rId34"/>
    <p:sldId id="367" r:id="rId35"/>
    <p:sldId id="392" r:id="rId36"/>
    <p:sldId id="394" r:id="rId37"/>
    <p:sldId id="395" r:id="rId38"/>
    <p:sldId id="396" r:id="rId39"/>
    <p:sldId id="397" r:id="rId40"/>
    <p:sldId id="398" r:id="rId41"/>
    <p:sldId id="399" r:id="rId42"/>
    <p:sldId id="335" r:id="rId43"/>
    <p:sldId id="325" r:id="rId44"/>
    <p:sldId id="370" r:id="rId45"/>
    <p:sldId id="265" r:id="rId46"/>
  </p:sldIdLst>
  <p:sldSz cx="9144000" cy="5143500" type="screen16x9"/>
  <p:notesSz cx="6858000" cy="9144000"/>
  <p:defaultTextStyle>
    <a:defPPr>
      <a:defRPr lang="pt-B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000000"/>
    <a:srgbClr val="FF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06" autoAdjust="0"/>
    <p:restoredTop sz="83673" autoAdjust="0"/>
  </p:normalViewPr>
  <p:slideViewPr>
    <p:cSldViewPr snapToGrid="0">
      <p:cViewPr>
        <p:scale>
          <a:sx n="110" d="100"/>
          <a:sy n="110" d="100"/>
        </p:scale>
        <p:origin x="680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97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2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0DE41-DA39-4FB4-92AA-ED1E4AA4BDC7}" type="datetimeFigureOut">
              <a:rPr lang="pt-BR" smtClean="0"/>
              <a:t>20/10/17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AB212-953A-4EE4-A5EA-4CBA63C3E6B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743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B4BC2-1383-4651-A751-4F589A2C754C}" type="datetimeFigureOut">
              <a:rPr lang="pt-BR"/>
              <a:t>20/10/17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A63A-F442-40AC-905A-8698FC852D5D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397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130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44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8512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139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801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15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18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Cooperação: A solução para o problema proposto é construída com a cooperação de todos os participantes, o que cria um ambiente colaborativo;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Participação: Todos os participantes participam da resolução do problema, o que cria um sentimento de igualdade entre todos os envolvidos. Não existem opiniões mais “importantes”;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Coragem: É necessário coragem para sair da zona de conforto e enfrentar um desafio. O ambiente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Dojo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propicia que todos desenvolvam essa característica, trabalhando em projetos que permitem que aconteçam erros, sem estar diretamente envolvido na rotina normal de um projeto (prazo, custo,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Respeito: Todos os participantes devem respeitar a solução proposta pelos demais, mesmo conhecendo maneiras diferentes de resolver o problema. Como o intuito é aprender, o respeito pelo tempo de cada participante é fundamental;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Simplicidade: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Dojo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 para compartilhar conhecimentos e experiências entre os participantes. Como cada participante pode estar em um nível técnico diferente, é importante que seja mantida a simplicidade tanto no problema composto como na solução implementada, de forma que todos consigam entender exatamente o que está sendo feito.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21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158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Projeto aberto no Sublime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846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497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991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02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A63A-F442-40AC-905A-8698FC852D5D}" type="slidenum">
              <a:rPr lang="pt-BR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68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7803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2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5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139701" y="974725"/>
            <a:ext cx="4246706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678627" y="974725"/>
            <a:ext cx="4246706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cxnSp>
        <p:nvCxnSpPr>
          <p:cNvPr id="4" name="Conector reto 3"/>
          <p:cNvCxnSpPr/>
          <p:nvPr userDrawn="1"/>
        </p:nvCxnSpPr>
        <p:spPr>
          <a:xfrm>
            <a:off x="4533498" y="962526"/>
            <a:ext cx="0" cy="3570973"/>
          </a:xfrm>
          <a:prstGeom prst="line">
            <a:avLst/>
          </a:prstGeom>
          <a:ln w="3175">
            <a:solidFill>
              <a:srgbClr val="FBB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48523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liv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7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139700" y="974725"/>
            <a:ext cx="3776663" cy="3817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sz="quarter" idx="13"/>
          </p:nvPr>
        </p:nvSpPr>
        <p:spPr>
          <a:xfrm>
            <a:off x="4092575" y="974725"/>
            <a:ext cx="5051425" cy="15170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35454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liv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140047" y="142015"/>
            <a:ext cx="8785286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</a:t>
            </a:r>
            <a:br>
              <a:rPr lang="pt-BR" dirty="0"/>
            </a:br>
            <a:r>
              <a:rPr lang="pt-BR" dirty="0"/>
              <a:t>mestre em duas linhas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850178"/>
            <a:ext cx="8785286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</a:t>
            </a:r>
            <a:br>
              <a:rPr lang="pt-BR" dirty="0"/>
            </a:br>
            <a:r>
              <a:rPr lang="pt-BR" dirty="0"/>
              <a:t>mestre em duas linhas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7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139700" y="1527187"/>
            <a:ext cx="3776663" cy="32985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sz="quarter" idx="13"/>
          </p:nvPr>
        </p:nvSpPr>
        <p:spPr>
          <a:xfrm>
            <a:off x="4092575" y="1527187"/>
            <a:ext cx="5051425" cy="13106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49230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10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983480" y="959485"/>
            <a:ext cx="3941853" cy="34750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4"/>
          </p:nvPr>
        </p:nvSpPr>
        <p:spPr>
          <a:xfrm>
            <a:off x="140046" y="958850"/>
            <a:ext cx="4500533" cy="34750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i="1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6271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4"/>
            <a:ext cx="9144000" cy="513892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468" y="4318175"/>
            <a:ext cx="1565558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Barueri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Tamboré, 267 - 21º andar</a:t>
            </a:r>
          </a:p>
          <a:p>
            <a:r>
              <a:rPr lang="pt-BR" sz="600" i="1" dirty="0"/>
              <a:t>Torre Norte,  Tamboré, Barueri - SP - Brasil</a:t>
            </a:r>
          </a:p>
          <a:p>
            <a:r>
              <a:rPr lang="pt-BR" sz="600" i="1" dirty="0"/>
              <a:t>CEP: 06460-000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1903860" y="4318175"/>
            <a:ext cx="1651207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São Paulo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Eng. Luiz Carlos Berrini, 105 - 16º andar</a:t>
            </a:r>
          </a:p>
          <a:p>
            <a:r>
              <a:rPr lang="pt-BR" sz="600" i="1" dirty="0"/>
              <a:t>Sala 1607, Brooklin Novo, São Paulo - SP - Brasil</a:t>
            </a:r>
          </a:p>
          <a:p>
            <a:r>
              <a:rPr lang="pt-BR" sz="600" i="1" dirty="0"/>
              <a:t>CEP: 04571-010</a:t>
            </a:r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764901" y="4318175"/>
            <a:ext cx="188875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Rio de Janeiro . +55 21 3232-2611</a:t>
            </a:r>
          </a:p>
          <a:p>
            <a:endParaRPr lang="pt-BR" sz="400" b="1" i="1" dirty="0"/>
          </a:p>
          <a:p>
            <a:r>
              <a:rPr lang="pt-BR" sz="600" i="1" dirty="0"/>
              <a:t>Rua Visconde de Inhaúma, 134 - 20º andar</a:t>
            </a:r>
          </a:p>
          <a:p>
            <a:r>
              <a:rPr lang="pt-BR" sz="600" i="1" dirty="0"/>
              <a:t>Sala 2016/2017, Centro, Rio de Janeiro - RJ - Brasil</a:t>
            </a:r>
          </a:p>
          <a:p>
            <a:r>
              <a:rPr lang="pt-BR" sz="600" i="1" dirty="0"/>
              <a:t>CEP: 20091-007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5863489" y="4318175"/>
            <a:ext cx="146524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Chile . +56 2 3203-9507</a:t>
            </a:r>
          </a:p>
          <a:p>
            <a:endParaRPr lang="pt-BR" sz="300" b="1" i="1" dirty="0"/>
          </a:p>
          <a:p>
            <a:r>
              <a:rPr lang="es-ES" sz="600" i="1" dirty="0"/>
              <a:t>Cerro El Plomo, 5420</a:t>
            </a:r>
          </a:p>
          <a:p>
            <a:r>
              <a:rPr lang="es-ES" sz="600" i="1" dirty="0"/>
              <a:t>Oficina 1503, Las Condes, Santiago - Chile</a:t>
            </a:r>
          </a:p>
          <a:p>
            <a:r>
              <a:rPr lang="es-ES" sz="600" i="1" dirty="0"/>
              <a:t>Código Postal: 7560742</a:t>
            </a:r>
            <a:endParaRPr lang="pt-BR" sz="600" i="1" dirty="0"/>
          </a:p>
        </p:txBody>
      </p:sp>
      <p:sp>
        <p:nvSpPr>
          <p:cNvPr id="11" name="CaixaDeTexto 10"/>
          <p:cNvSpPr txBox="1"/>
          <p:nvPr userDrawn="1"/>
        </p:nvSpPr>
        <p:spPr>
          <a:xfrm>
            <a:off x="7538569" y="4318175"/>
            <a:ext cx="1476963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Colômbia . +57 1 646-9642</a:t>
            </a:r>
          </a:p>
          <a:p>
            <a:endParaRPr lang="pt-BR" sz="400" b="1" i="1" dirty="0"/>
          </a:p>
          <a:p>
            <a:r>
              <a:rPr lang="pt-BR" sz="600" i="1" dirty="0"/>
              <a:t>Carrera 19A #90-13</a:t>
            </a:r>
          </a:p>
          <a:p>
            <a:r>
              <a:rPr lang="pt-BR" sz="600" i="1" dirty="0"/>
              <a:t>Oficina 304, Bogotá - Colômbia</a:t>
            </a:r>
          </a:p>
          <a:p>
            <a:r>
              <a:rPr lang="pt-BR" sz="600" i="1" dirty="0"/>
              <a:t>Código Postal: 110221</a:t>
            </a:r>
          </a:p>
        </p:txBody>
      </p:sp>
    </p:spTree>
    <p:extLst>
      <p:ext uri="{BB962C8B-B14F-4D97-AF65-F5344CB8AC3E}">
        <p14:creationId xmlns:p14="http://schemas.microsoft.com/office/powerpoint/2010/main" val="812970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8" name="CaixaDeTexto 7"/>
          <p:cNvSpPr txBox="1"/>
          <p:nvPr userDrawn="1"/>
        </p:nvSpPr>
        <p:spPr>
          <a:xfrm>
            <a:off x="128468" y="4318175"/>
            <a:ext cx="1565558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Barueri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Tamboré, 267 - 21º andar</a:t>
            </a:r>
          </a:p>
          <a:p>
            <a:r>
              <a:rPr lang="pt-BR" sz="600" i="1" dirty="0"/>
              <a:t>Torre Norte,  Tamboré, Barueri - SP - Brasil</a:t>
            </a:r>
          </a:p>
          <a:p>
            <a:r>
              <a:rPr lang="pt-BR" sz="600" i="1" dirty="0"/>
              <a:t>CEP: 06460-000</a:t>
            </a:r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1903860" y="4318175"/>
            <a:ext cx="1651207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São Paulo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Eng. Luiz Carlos Berrini, 105 - 16º andar</a:t>
            </a:r>
          </a:p>
          <a:p>
            <a:r>
              <a:rPr lang="pt-BR" sz="600" i="1" dirty="0"/>
              <a:t>Sala 1607, Brooklin Novo, São Paulo - SP - Brasil</a:t>
            </a:r>
          </a:p>
          <a:p>
            <a:r>
              <a:rPr lang="pt-BR" sz="600" i="1" dirty="0"/>
              <a:t>CEP: 04571-010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3764901" y="4318175"/>
            <a:ext cx="188875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Rio de Janeiro . +55 21 3232-2611</a:t>
            </a:r>
          </a:p>
          <a:p>
            <a:endParaRPr lang="pt-BR" sz="400" b="1" i="1" dirty="0"/>
          </a:p>
          <a:p>
            <a:r>
              <a:rPr lang="pt-BR" sz="600" i="1" dirty="0"/>
              <a:t>Rua Visconde de Inhaúma, 134 - 20º andar</a:t>
            </a:r>
          </a:p>
          <a:p>
            <a:r>
              <a:rPr lang="pt-BR" sz="600" i="1" dirty="0"/>
              <a:t>Sala 2016/2017, Centro, Rio de Janeiro - RJ - Brasil</a:t>
            </a:r>
          </a:p>
          <a:p>
            <a:r>
              <a:rPr lang="pt-BR" sz="600" i="1" dirty="0"/>
              <a:t>CEP: 20091-007</a:t>
            </a:r>
          </a:p>
        </p:txBody>
      </p:sp>
      <p:sp>
        <p:nvSpPr>
          <p:cNvPr id="14" name="CaixaDeTexto 13"/>
          <p:cNvSpPr txBox="1"/>
          <p:nvPr userDrawn="1"/>
        </p:nvSpPr>
        <p:spPr>
          <a:xfrm>
            <a:off x="5863489" y="4318175"/>
            <a:ext cx="146524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Chile . +56 2 3203-9507</a:t>
            </a:r>
          </a:p>
          <a:p>
            <a:endParaRPr lang="pt-BR" sz="300" b="1" i="1" dirty="0"/>
          </a:p>
          <a:p>
            <a:r>
              <a:rPr lang="es-ES" sz="600" i="1" dirty="0"/>
              <a:t>Cerro El Plomo, 5420</a:t>
            </a:r>
          </a:p>
          <a:p>
            <a:r>
              <a:rPr lang="es-ES" sz="600" i="1" dirty="0"/>
              <a:t>Oficina 1503, Las Condes, Santiago - Chile</a:t>
            </a:r>
          </a:p>
          <a:p>
            <a:r>
              <a:rPr lang="es-ES" sz="600" i="1" dirty="0"/>
              <a:t>Código Postal: 7560742</a:t>
            </a:r>
            <a:endParaRPr lang="pt-BR" sz="600" i="1" dirty="0"/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7538569" y="4318175"/>
            <a:ext cx="1476963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Colômbia . +57 1 646-9642</a:t>
            </a:r>
          </a:p>
          <a:p>
            <a:endParaRPr lang="pt-BR" sz="400" b="1" i="1" dirty="0"/>
          </a:p>
          <a:p>
            <a:r>
              <a:rPr lang="pt-BR" sz="600" i="1" dirty="0"/>
              <a:t>Carrera 19A #90-13</a:t>
            </a:r>
          </a:p>
          <a:p>
            <a:r>
              <a:rPr lang="pt-BR" sz="600" i="1" dirty="0"/>
              <a:t>Oficina 304, Bogotá - Colômbia</a:t>
            </a:r>
          </a:p>
          <a:p>
            <a:r>
              <a:rPr lang="pt-BR" sz="600" i="1" dirty="0"/>
              <a:t>Código Postal: 110221</a:t>
            </a:r>
          </a:p>
        </p:txBody>
      </p:sp>
    </p:spTree>
    <p:extLst>
      <p:ext uri="{BB962C8B-B14F-4D97-AF65-F5344CB8AC3E}">
        <p14:creationId xmlns:p14="http://schemas.microsoft.com/office/powerpoint/2010/main" val="214079085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468" y="4318175"/>
            <a:ext cx="1565558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Barueri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Tamboré, 267 - 21º andar</a:t>
            </a:r>
          </a:p>
          <a:p>
            <a:r>
              <a:rPr lang="pt-BR" sz="600" i="1" dirty="0"/>
              <a:t>Torre Norte,  Tamboré, Barueri - SP - Brasil</a:t>
            </a:r>
          </a:p>
          <a:p>
            <a:r>
              <a:rPr lang="pt-BR" sz="600" i="1" dirty="0"/>
              <a:t>CEP: 06460-000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1903860" y="4318175"/>
            <a:ext cx="1651207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São Paulo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Eng. Luiz Carlos Berrini, 105 - 16º andar</a:t>
            </a:r>
          </a:p>
          <a:p>
            <a:r>
              <a:rPr lang="pt-BR" sz="600" i="1" dirty="0"/>
              <a:t>Sala 1607, Brooklin Novo, São Paulo - SP - Brasil</a:t>
            </a:r>
          </a:p>
          <a:p>
            <a:r>
              <a:rPr lang="pt-BR" sz="600" i="1" dirty="0"/>
              <a:t>CEP: 04571-010</a:t>
            </a:r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764901" y="4318175"/>
            <a:ext cx="188875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Rio de Janeiro . +55 21 3232-2611</a:t>
            </a:r>
          </a:p>
          <a:p>
            <a:endParaRPr lang="pt-BR" sz="400" b="1" i="1" dirty="0"/>
          </a:p>
          <a:p>
            <a:r>
              <a:rPr lang="pt-BR" sz="600" i="1" dirty="0"/>
              <a:t>Rua Visconde de Inhaúma, 134 - 20º andar</a:t>
            </a:r>
          </a:p>
          <a:p>
            <a:r>
              <a:rPr lang="pt-BR" sz="600" i="1" dirty="0"/>
              <a:t>Sala 2016/2017, Centro, Rio de Janeiro - RJ - Brasil</a:t>
            </a:r>
          </a:p>
          <a:p>
            <a:r>
              <a:rPr lang="pt-BR" sz="600" i="1" dirty="0"/>
              <a:t>CEP: 20091-007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5863489" y="4318175"/>
            <a:ext cx="146524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Chile . +56 2 3203-9507</a:t>
            </a:r>
          </a:p>
          <a:p>
            <a:endParaRPr lang="pt-BR" sz="300" b="1" i="1" dirty="0"/>
          </a:p>
          <a:p>
            <a:r>
              <a:rPr lang="es-ES" sz="600" i="1" dirty="0"/>
              <a:t>Cerro El Plomo, 5420</a:t>
            </a:r>
          </a:p>
          <a:p>
            <a:r>
              <a:rPr lang="es-ES" sz="600" i="1" dirty="0"/>
              <a:t>Oficina 1503, Las Condes, Santiago - Chile</a:t>
            </a:r>
          </a:p>
          <a:p>
            <a:r>
              <a:rPr lang="es-ES" sz="600" i="1" dirty="0"/>
              <a:t>Código Postal: 7560742</a:t>
            </a:r>
            <a:endParaRPr lang="pt-BR" sz="600" i="1" dirty="0"/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7538569" y="4318175"/>
            <a:ext cx="1476963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Colômbia . +57 1 646-9642</a:t>
            </a:r>
          </a:p>
          <a:p>
            <a:endParaRPr lang="pt-BR" sz="400" b="1" i="1" dirty="0"/>
          </a:p>
          <a:p>
            <a:r>
              <a:rPr lang="pt-BR" sz="600" i="1" dirty="0"/>
              <a:t>Carrera 19A #90-13</a:t>
            </a:r>
          </a:p>
          <a:p>
            <a:r>
              <a:rPr lang="pt-BR" sz="600" i="1" dirty="0"/>
              <a:t>Oficina 304, Bogotá - Colômbia</a:t>
            </a:r>
          </a:p>
          <a:p>
            <a:r>
              <a:rPr lang="pt-BR" sz="600" i="1" dirty="0"/>
              <a:t>Código Postal: 110221</a:t>
            </a:r>
          </a:p>
        </p:txBody>
      </p:sp>
    </p:spTree>
    <p:extLst>
      <p:ext uri="{BB962C8B-B14F-4D97-AF65-F5344CB8AC3E}">
        <p14:creationId xmlns:p14="http://schemas.microsoft.com/office/powerpoint/2010/main" val="25591680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128468" y="4318175"/>
            <a:ext cx="1565558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Barueri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Tamboré, 267 - 21º andar</a:t>
            </a:r>
          </a:p>
          <a:p>
            <a:r>
              <a:rPr lang="pt-BR" sz="600" i="1" dirty="0"/>
              <a:t>Torre Norte,  Tamboré, Barueri - SP - Brasil</a:t>
            </a:r>
          </a:p>
          <a:p>
            <a:r>
              <a:rPr lang="pt-BR" sz="600" i="1" dirty="0"/>
              <a:t>CEP: 06460-000</a:t>
            </a:r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1903860" y="4318175"/>
            <a:ext cx="1651207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São Paulo . +55 11 3303-3200</a:t>
            </a:r>
          </a:p>
          <a:p>
            <a:endParaRPr lang="pt-BR" sz="400" b="1" i="1" dirty="0"/>
          </a:p>
          <a:p>
            <a:r>
              <a:rPr lang="pt-BR" sz="600" i="1" dirty="0"/>
              <a:t>Av. Eng. Luiz Carlos Berrini, 105 - 16º andar</a:t>
            </a:r>
          </a:p>
          <a:p>
            <a:r>
              <a:rPr lang="pt-BR" sz="600" i="1" dirty="0"/>
              <a:t>Sala 1607, Brooklin Novo, São Paulo - SP - Brasil</a:t>
            </a:r>
          </a:p>
          <a:p>
            <a:r>
              <a:rPr lang="pt-BR" sz="600" i="1" dirty="0"/>
              <a:t>CEP: 04571-010</a:t>
            </a:r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764901" y="4318175"/>
            <a:ext cx="188875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Rio de Janeiro . +55 21 3232-2611</a:t>
            </a:r>
          </a:p>
          <a:p>
            <a:endParaRPr lang="pt-BR" sz="400" b="1" i="1" dirty="0"/>
          </a:p>
          <a:p>
            <a:r>
              <a:rPr lang="pt-BR" sz="600" i="1" dirty="0"/>
              <a:t>Rua Visconde de Inhaúma, 134 - 20º andar</a:t>
            </a:r>
          </a:p>
          <a:p>
            <a:r>
              <a:rPr lang="pt-BR" sz="600" i="1" dirty="0"/>
              <a:t>Sala 2016/2017, Centro, Rio de Janeiro - RJ - Brasil</a:t>
            </a:r>
          </a:p>
          <a:p>
            <a:r>
              <a:rPr lang="pt-BR" sz="600" i="1" dirty="0"/>
              <a:t>CEP: 20091-007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5863489" y="4318175"/>
            <a:ext cx="146524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Chile . +56 2 3203-9507</a:t>
            </a:r>
          </a:p>
          <a:p>
            <a:endParaRPr lang="pt-BR" sz="300" b="1" i="1" dirty="0"/>
          </a:p>
          <a:p>
            <a:r>
              <a:rPr lang="es-ES" sz="600" i="1" dirty="0"/>
              <a:t>Cerro El Plomo, 5420</a:t>
            </a:r>
          </a:p>
          <a:p>
            <a:r>
              <a:rPr lang="es-ES" sz="600" i="1" dirty="0"/>
              <a:t>Oficina 1503, Las Condes, Santiago - Chile</a:t>
            </a:r>
          </a:p>
          <a:p>
            <a:r>
              <a:rPr lang="es-ES" sz="600" i="1" dirty="0"/>
              <a:t>Código Postal: 7560742</a:t>
            </a:r>
            <a:endParaRPr lang="pt-BR" sz="600" i="1" dirty="0"/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7538569" y="4318175"/>
            <a:ext cx="1476963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i="1" dirty="0"/>
              <a:t>Colômbia . +57 1 646-9642</a:t>
            </a:r>
          </a:p>
          <a:p>
            <a:endParaRPr lang="pt-BR" sz="400" b="1" i="1" dirty="0"/>
          </a:p>
          <a:p>
            <a:r>
              <a:rPr lang="pt-BR" sz="600" i="1" dirty="0"/>
              <a:t>Carrera 19A #90-13</a:t>
            </a:r>
          </a:p>
          <a:p>
            <a:r>
              <a:rPr lang="pt-BR" sz="600" i="1" dirty="0"/>
              <a:t>Oficina 304, Bogotá - Colômbia</a:t>
            </a:r>
          </a:p>
          <a:p>
            <a:r>
              <a:rPr lang="pt-BR" sz="600" i="1" dirty="0"/>
              <a:t>Código Postal: 110221</a:t>
            </a:r>
          </a:p>
        </p:txBody>
      </p:sp>
    </p:spTree>
    <p:extLst>
      <p:ext uri="{BB962C8B-B14F-4D97-AF65-F5344CB8AC3E}">
        <p14:creationId xmlns:p14="http://schemas.microsoft.com/office/powerpoint/2010/main" val="226583126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701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927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ans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6353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8" name="Espaço Reservado para Imagem 4"/>
          <p:cNvSpPr>
            <a:spLocks noGrp="1"/>
          </p:cNvSpPr>
          <p:nvPr>
            <p:ph type="pic" sz="quarter" idx="10" hasCustomPrompt="1"/>
          </p:nvPr>
        </p:nvSpPr>
        <p:spPr>
          <a:xfrm>
            <a:off x="5294871" y="4157663"/>
            <a:ext cx="1791945" cy="7350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i="1"/>
            </a:lvl1pPr>
          </a:lstStyle>
          <a:p>
            <a:r>
              <a:rPr lang="pt-BR" dirty="0"/>
              <a:t>Insira o logo</a:t>
            </a:r>
            <a:br>
              <a:rPr lang="pt-BR" dirty="0"/>
            </a:br>
            <a:r>
              <a:rPr lang="pt-BR" dirty="0"/>
              <a:t>do cliente aqui</a:t>
            </a:r>
          </a:p>
        </p:txBody>
      </p:sp>
      <p:sp>
        <p:nvSpPr>
          <p:cNvPr id="9" name="Título 5"/>
          <p:cNvSpPr>
            <a:spLocks noGrp="1"/>
          </p:cNvSpPr>
          <p:nvPr>
            <p:ph type="title"/>
          </p:nvPr>
        </p:nvSpPr>
        <p:spPr>
          <a:xfrm>
            <a:off x="2296914" y="1300721"/>
            <a:ext cx="6628418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32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2296915" y="1789125"/>
            <a:ext cx="662841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2400" i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Descritivo da Apresentação</a:t>
            </a:r>
          </a:p>
        </p:txBody>
      </p:sp>
      <p:sp>
        <p:nvSpPr>
          <p:cNvPr id="11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84132" y="3094414"/>
            <a:ext cx="641201" cy="1661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1200" i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00/00/15</a:t>
            </a:r>
          </a:p>
        </p:txBody>
      </p:sp>
    </p:spTree>
    <p:extLst>
      <p:ext uri="{BB962C8B-B14F-4D97-AF65-F5344CB8AC3E}">
        <p14:creationId xmlns:p14="http://schemas.microsoft.com/office/powerpoint/2010/main" val="205855910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CaixaDeTexto 9"/>
          <p:cNvSpPr txBox="1"/>
          <p:nvPr userDrawn="1"/>
        </p:nvSpPr>
        <p:spPr>
          <a:xfrm>
            <a:off x="472369" y="145020"/>
            <a:ext cx="3185167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7200" b="1" i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1959823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0" b="39570"/>
          <a:stretch/>
        </p:blipFill>
        <p:spPr>
          <a:xfrm>
            <a:off x="0" y="3597189"/>
            <a:ext cx="9144000" cy="1618736"/>
          </a:xfrm>
          <a:prstGeom prst="rect">
            <a:avLst/>
          </a:prstGeom>
        </p:spPr>
      </p:pic>
      <p:sp>
        <p:nvSpPr>
          <p:cNvPr id="8" name="Título 5"/>
          <p:cNvSpPr>
            <a:spLocks noGrp="1"/>
          </p:cNvSpPr>
          <p:nvPr>
            <p:ph type="title"/>
          </p:nvPr>
        </p:nvSpPr>
        <p:spPr>
          <a:xfrm>
            <a:off x="1420614" y="1643621"/>
            <a:ext cx="6628418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32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20615" y="2132025"/>
            <a:ext cx="6628418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buNone/>
              <a:defRPr sz="2400" i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Subtítulo da subcapa</a:t>
            </a:r>
          </a:p>
        </p:txBody>
      </p:sp>
      <p:sp>
        <p:nvSpPr>
          <p:cNvPr id="11" name="Retângulo 10"/>
          <p:cNvSpPr/>
          <p:nvPr userDrawn="1"/>
        </p:nvSpPr>
        <p:spPr>
          <a:xfrm>
            <a:off x="7054006" y="501747"/>
            <a:ext cx="995026" cy="995026"/>
          </a:xfrm>
          <a:prstGeom prst="rect">
            <a:avLst/>
          </a:prstGeom>
          <a:noFill/>
          <a:ln>
            <a:solidFill>
              <a:srgbClr val="FB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pt-BR" sz="1400" b="1" i="1" dirty="0">
              <a:solidFill>
                <a:srgbClr val="000000"/>
              </a:solidFill>
            </a:endParaRPr>
          </a:p>
        </p:txBody>
      </p:sp>
      <p:sp>
        <p:nvSpPr>
          <p:cNvPr id="12" name="Espaço Reservado para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7054005" y="694561"/>
            <a:ext cx="995027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4400" b="1" i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 err="1"/>
              <a:t>xx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09354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584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1 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400" b="1" i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0047" y="522518"/>
            <a:ext cx="8785286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i="1" baseline="0">
                <a:solidFill>
                  <a:srgbClr val="FBBA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pt-BR" dirty="0"/>
              <a:t>Clique para editar o subtítulo mestre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8"/>
          <a:stretch/>
        </p:blipFill>
        <p:spPr>
          <a:xfrm>
            <a:off x="0" y="4697642"/>
            <a:ext cx="9144000" cy="443571"/>
          </a:xfrm>
          <a:prstGeom prst="rect">
            <a:avLst/>
          </a:prstGeom>
        </p:spPr>
      </p:pic>
      <p:sp>
        <p:nvSpPr>
          <p:cNvPr id="5" name="Espaço Reservado para Texto 6"/>
          <p:cNvSpPr>
            <a:spLocks noGrp="1"/>
          </p:cNvSpPr>
          <p:nvPr>
            <p:ph type="body" sz="quarter" idx="12"/>
          </p:nvPr>
        </p:nvSpPr>
        <p:spPr>
          <a:xfrm>
            <a:off x="139700" y="974725"/>
            <a:ext cx="8785633" cy="3568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i="1"/>
            </a:lvl1pPr>
            <a:lvl2pPr marL="342900" indent="0">
              <a:buNone/>
              <a:defRPr i="1"/>
            </a:lvl2pPr>
            <a:lvl3pPr marL="685800" indent="0">
              <a:buNone/>
              <a:defRPr i="1"/>
            </a:lvl3pPr>
            <a:lvl4pPr marL="1028700" indent="0">
              <a:buNone/>
              <a:defRPr i="1"/>
            </a:lvl4pPr>
            <a:lvl5pPr marL="1371600" indent="0">
              <a:buNone/>
              <a:defRPr i="1"/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12763144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861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6" r:id="rId7"/>
    <p:sldLayoutId id="2147483675" r:id="rId8"/>
    <p:sldLayoutId id="2147483677" r:id="rId9"/>
    <p:sldLayoutId id="2147483678" r:id="rId10"/>
    <p:sldLayoutId id="2147483674" r:id="rId11"/>
    <p:sldLayoutId id="2147483667" r:id="rId12"/>
    <p:sldLayoutId id="2147483673" r:id="rId13"/>
    <p:sldLayoutId id="2147483668" r:id="rId14"/>
    <p:sldLayoutId id="2147483669" r:id="rId15"/>
    <p:sldLayoutId id="2147483670" r:id="rId16"/>
    <p:sldLayoutId id="2147483671" r:id="rId17"/>
  </p:sldLayoutIdLst>
  <p:transition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slide" Target="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slide" Target="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agile_itau@inmetrics.com.b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mailto:agile_itau@Inmetrics.com.br" TargetMode="External"/><Relationship Id="rId3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m para gok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-1"/>
            <a:ext cx="1661159" cy="174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278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Antes de começar</a:t>
            </a:r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Configurando o Dispositivo físico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40047" y="1097713"/>
            <a:ext cx="4964388" cy="3475038"/>
          </a:xfrm>
        </p:spPr>
        <p:txBody>
          <a:bodyPr lIns="0" tIns="0" rIns="0" bIns="0" anchor="t"/>
          <a:lstStyle/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0" dirty="0" err="1" smtClean="0"/>
              <a:t>Quando</a:t>
            </a:r>
            <a:r>
              <a:rPr lang="en-US" i="0" dirty="0" smtClean="0"/>
              <a:t> o </a:t>
            </a:r>
            <a:r>
              <a:rPr lang="en-US" i="0" dirty="0" err="1"/>
              <a:t>aplicativo</a:t>
            </a:r>
            <a:r>
              <a:rPr lang="en-US" i="0" dirty="0"/>
              <a:t> </a:t>
            </a:r>
            <a:r>
              <a:rPr lang="en-US" i="0" dirty="0" err="1"/>
              <a:t>não</a:t>
            </a:r>
            <a:r>
              <a:rPr lang="en-US" i="0" dirty="0"/>
              <a:t> </a:t>
            </a:r>
            <a:r>
              <a:rPr lang="en-US" i="0" dirty="0" err="1"/>
              <a:t>é</a:t>
            </a:r>
            <a:r>
              <a:rPr lang="en-US" i="0" dirty="0"/>
              <a:t> da </a:t>
            </a:r>
            <a:r>
              <a:rPr lang="en-US" i="0" dirty="0" err="1" smtClean="0"/>
              <a:t>GooglePlay</a:t>
            </a:r>
            <a:r>
              <a:rPr lang="en-US" i="0" dirty="0" smtClean="0"/>
              <a:t>, </a:t>
            </a:r>
            <a:r>
              <a:rPr lang="en-US" i="0" dirty="0" err="1"/>
              <a:t>é</a:t>
            </a:r>
            <a:r>
              <a:rPr lang="en-US" i="0" dirty="0"/>
              <a:t> </a:t>
            </a:r>
            <a:r>
              <a:rPr lang="en-US" i="0" dirty="0" err="1"/>
              <a:t>preciso</a:t>
            </a:r>
            <a:r>
              <a:rPr lang="en-US" i="0" dirty="0"/>
              <a:t> </a:t>
            </a:r>
            <a:r>
              <a:rPr lang="en-US" i="0" dirty="0" err="1"/>
              <a:t>permitir</a:t>
            </a:r>
            <a:r>
              <a:rPr lang="en-US" i="0" dirty="0"/>
              <a:t> a </a:t>
            </a:r>
            <a:r>
              <a:rPr lang="en-US" i="0" dirty="0" err="1"/>
              <a:t>instalação</a:t>
            </a:r>
            <a:r>
              <a:rPr lang="en-US" i="0" dirty="0"/>
              <a:t> de </a:t>
            </a:r>
            <a:r>
              <a:rPr lang="en-US" i="0" dirty="0" err="1"/>
              <a:t>aplicativos</a:t>
            </a:r>
            <a:r>
              <a:rPr lang="en-US" i="0" dirty="0"/>
              <a:t> de </a:t>
            </a:r>
            <a:r>
              <a:rPr lang="en-US" i="0" dirty="0" err="1"/>
              <a:t>fontes</a:t>
            </a:r>
            <a:r>
              <a:rPr lang="en-US" i="0" dirty="0"/>
              <a:t> </a:t>
            </a:r>
            <a:r>
              <a:rPr lang="en-US" i="0" dirty="0" err="1"/>
              <a:t>desconhecidas</a:t>
            </a:r>
            <a:r>
              <a:rPr lang="en-US" i="0" dirty="0"/>
              <a:t>. </a:t>
            </a: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err="1" smtClean="0"/>
              <a:t>Vá</a:t>
            </a:r>
            <a:r>
              <a:rPr lang="en-US" i="0" dirty="0" smtClean="0"/>
              <a:t> </a:t>
            </a:r>
            <a:r>
              <a:rPr lang="en-US" i="0" dirty="0" err="1"/>
              <a:t>em</a:t>
            </a:r>
            <a:r>
              <a:rPr lang="en-US" i="0" dirty="0"/>
              <a:t> </a:t>
            </a:r>
            <a:r>
              <a:rPr lang="en-US" dirty="0" err="1"/>
              <a:t>Configurações</a:t>
            </a:r>
            <a:r>
              <a:rPr lang="en-US" dirty="0"/>
              <a:t>, </a:t>
            </a:r>
            <a:r>
              <a:rPr lang="en-US" dirty="0" err="1"/>
              <a:t>Segurança</a:t>
            </a:r>
            <a:r>
              <a:rPr lang="en-US" dirty="0"/>
              <a:t> </a:t>
            </a:r>
            <a:r>
              <a:rPr lang="en-US" i="0" dirty="0"/>
              <a:t>e </a:t>
            </a:r>
            <a:r>
              <a:rPr lang="en-US" i="0" dirty="0" err="1"/>
              <a:t>habilite</a:t>
            </a:r>
            <a:r>
              <a:rPr lang="en-US" i="0" dirty="0"/>
              <a:t> o 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desconhecidas</a:t>
            </a:r>
            <a:r>
              <a:rPr lang="en-US" dirty="0"/>
              <a:t>.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675" y="308214"/>
            <a:ext cx="2459072" cy="4371683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5451675" y="1973196"/>
            <a:ext cx="2459072" cy="66583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248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Antes de começar</a:t>
            </a:r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Configurando o Dispositivo físico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40047" y="902825"/>
            <a:ext cx="8785286" cy="3669926"/>
          </a:xfrm>
        </p:spPr>
        <p:txBody>
          <a:bodyPr lIns="0" tIns="0" rIns="0" bIns="0" anchor="t"/>
          <a:lstStyle/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0" smtClean="0"/>
              <a:t>Abra</a:t>
            </a:r>
            <a:r>
              <a:rPr lang="en-US" i="0" dirty="0" smtClean="0"/>
              <a:t> </a:t>
            </a:r>
            <a:r>
              <a:rPr lang="en-US" i="0" dirty="0" err="1" smtClean="0"/>
              <a:t>cmder</a:t>
            </a:r>
            <a:r>
              <a:rPr lang="en-US" i="0" dirty="0" smtClean="0"/>
              <a:t> e execute o </a:t>
            </a:r>
            <a:r>
              <a:rPr lang="en-US" i="0" dirty="0" err="1" smtClean="0"/>
              <a:t>comando</a:t>
            </a:r>
            <a:r>
              <a:rPr lang="en-US" i="0" dirty="0" smtClean="0"/>
              <a:t>:</a:t>
            </a:r>
            <a:br>
              <a:rPr lang="en-US" i="0" dirty="0" smtClean="0"/>
            </a:br>
            <a:r>
              <a:rPr lang="en-US" i="0" dirty="0" smtClean="0"/>
              <a:t>&gt; </a:t>
            </a:r>
            <a:r>
              <a:rPr lang="en-US" dirty="0" err="1" smtClean="0"/>
              <a:t>adb</a:t>
            </a:r>
            <a:r>
              <a:rPr lang="en-US" dirty="0" smtClean="0"/>
              <a:t> devices.</a:t>
            </a:r>
            <a:r>
              <a:rPr lang="en-US" i="0" dirty="0" smtClean="0"/>
              <a:t> </a:t>
            </a:r>
            <a:br>
              <a:rPr lang="en-US" i="0" dirty="0" smtClean="0"/>
            </a:b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i="0" dirty="0" err="1" smtClean="0"/>
              <a:t>Serão</a:t>
            </a:r>
            <a:r>
              <a:rPr lang="en-US" i="0" dirty="0" smtClean="0"/>
              <a:t> </a:t>
            </a:r>
            <a:r>
              <a:rPr lang="en-US" i="0" dirty="0" err="1" smtClean="0"/>
              <a:t>listados</a:t>
            </a:r>
            <a:r>
              <a:rPr lang="en-US" i="0" dirty="0" smtClean="0"/>
              <a:t> </a:t>
            </a:r>
            <a:r>
              <a:rPr lang="en-US" i="0" dirty="0" err="1" smtClean="0"/>
              <a:t>os</a:t>
            </a:r>
            <a:r>
              <a:rPr lang="en-US" i="0" dirty="0" smtClean="0"/>
              <a:t> </a:t>
            </a:r>
            <a:r>
              <a:rPr lang="en-US" i="0" dirty="0" err="1" smtClean="0"/>
              <a:t>dispositivos</a:t>
            </a:r>
            <a:r>
              <a:rPr lang="en-US" i="0" dirty="0" smtClean="0"/>
              <a:t> </a:t>
            </a:r>
            <a:r>
              <a:rPr lang="en-US" i="0" dirty="0" err="1" smtClean="0"/>
              <a:t>disponíveis</a:t>
            </a:r>
            <a:r>
              <a:rPr lang="en-US" i="0" dirty="0" smtClean="0"/>
              <a:t> </a:t>
            </a:r>
            <a:r>
              <a:rPr lang="en-US" i="0" dirty="0" err="1" smtClean="0"/>
              <a:t>sejam</a:t>
            </a:r>
            <a:r>
              <a:rPr lang="en-US" i="0" dirty="0" smtClean="0"/>
              <a:t> </a:t>
            </a:r>
            <a:r>
              <a:rPr lang="en-US" i="0" dirty="0" err="1" smtClean="0"/>
              <a:t>eles</a:t>
            </a:r>
            <a:r>
              <a:rPr lang="en-US" i="0" dirty="0" smtClean="0"/>
              <a:t> </a:t>
            </a:r>
            <a:r>
              <a:rPr lang="en-US" i="0" dirty="0" err="1" smtClean="0"/>
              <a:t>físicos</a:t>
            </a:r>
            <a:r>
              <a:rPr lang="en-US" i="0" dirty="0" smtClean="0"/>
              <a:t> </a:t>
            </a:r>
            <a:r>
              <a:rPr lang="en-US" i="0" dirty="0" err="1" smtClean="0"/>
              <a:t>ou</a:t>
            </a:r>
            <a:r>
              <a:rPr lang="en-US" i="0" dirty="0" smtClean="0"/>
              <a:t> </a:t>
            </a:r>
            <a:r>
              <a:rPr lang="en-US" i="0" dirty="0" err="1" smtClean="0"/>
              <a:t>simuladores</a:t>
            </a:r>
            <a:r>
              <a:rPr lang="en-US" i="0" dirty="0" smtClean="0"/>
              <a:t>.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1899"/>
          <a:stretch/>
        </p:blipFill>
        <p:spPr>
          <a:xfrm>
            <a:off x="2831211" y="2110323"/>
            <a:ext cx="3402957" cy="27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10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Começando um projeto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63713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a pasta do projeto com a APK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Começando um projeto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40046" y="925975"/>
            <a:ext cx="8459943" cy="2928394"/>
          </a:xfrm>
        </p:spPr>
        <p:txBody>
          <a:bodyPr lIns="0" tIns="0" rIns="0" bIns="0" numCol="1" anchor="t"/>
          <a:lstStyle/>
          <a:p>
            <a:pPr>
              <a:lnSpc>
                <a:spcPct val="100000"/>
              </a:lnSpc>
            </a:pPr>
            <a:r>
              <a:rPr lang="en-US" sz="1800" i="0" dirty="0"/>
              <a:t>O </a:t>
            </a:r>
            <a:r>
              <a:rPr lang="en-US" sz="1800" i="0" dirty="0" smtClean="0"/>
              <a:t>”</a:t>
            </a:r>
            <a:r>
              <a:rPr lang="en-US" sz="1800" b="1" i="0" dirty="0" err="1" smtClean="0">
                <a:solidFill>
                  <a:srgbClr val="C00000"/>
                </a:solidFill>
              </a:rPr>
              <a:t>arquivo.apk</a:t>
            </a:r>
            <a:r>
              <a:rPr lang="en-US" sz="1800" i="0" dirty="0" smtClean="0"/>
              <a:t>”</a:t>
            </a:r>
            <a:r>
              <a:rPr lang="en-US" sz="1800" i="0" dirty="0"/>
              <a:t> </a:t>
            </a:r>
            <a:r>
              <a:rPr lang="en-US" sz="1800" i="0" dirty="0" err="1"/>
              <a:t>é</a:t>
            </a:r>
            <a:r>
              <a:rPr lang="en-US" sz="1800" i="0" dirty="0"/>
              <a:t> o </a:t>
            </a:r>
            <a:r>
              <a:rPr lang="en-US" sz="1800" i="0" dirty="0" err="1"/>
              <a:t>aplicativo</a:t>
            </a:r>
            <a:r>
              <a:rPr lang="en-US" sz="1800" i="0" dirty="0"/>
              <a:t> no </a:t>
            </a:r>
            <a:r>
              <a:rPr lang="en-US" sz="1800" i="0" dirty="0" err="1"/>
              <a:t>qual</a:t>
            </a:r>
            <a:r>
              <a:rPr lang="en-US" sz="1800" i="0" dirty="0"/>
              <a:t> </a:t>
            </a:r>
            <a:r>
              <a:rPr lang="en-US" sz="1800" i="0" dirty="0" err="1"/>
              <a:t>os</a:t>
            </a:r>
            <a:r>
              <a:rPr lang="en-US" sz="1800" i="0" dirty="0"/>
              <a:t> testes </a:t>
            </a:r>
            <a:r>
              <a:rPr lang="en-US" sz="1800" i="0" dirty="0" err="1"/>
              <a:t>serão</a:t>
            </a:r>
            <a:r>
              <a:rPr lang="en-US" sz="1800" i="0" dirty="0"/>
              <a:t> </a:t>
            </a:r>
            <a:r>
              <a:rPr lang="en-US" sz="1800" i="0" dirty="0" err="1" smtClean="0"/>
              <a:t>executados</a:t>
            </a:r>
            <a:endParaRPr lang="en-US" sz="1800" i="0" dirty="0" smtClean="0"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800" i="0" dirty="0" err="1" smtClean="0"/>
              <a:t>Crie</a:t>
            </a:r>
            <a:r>
              <a:rPr lang="en-US" sz="1800" i="0" dirty="0" smtClean="0"/>
              <a:t> a </a:t>
            </a:r>
            <a:r>
              <a:rPr lang="en-US" sz="1800" i="0" dirty="0"/>
              <a:t>pasta para o </a:t>
            </a:r>
            <a:r>
              <a:rPr lang="en-US" sz="1800" i="0" dirty="0" err="1"/>
              <a:t>projeto</a:t>
            </a:r>
            <a:r>
              <a:rPr lang="en-US" sz="1800" i="0" dirty="0"/>
              <a:t> no </a:t>
            </a:r>
            <a:r>
              <a:rPr lang="en-US" sz="1800" i="0" dirty="0" err="1"/>
              <a:t>diretório</a:t>
            </a:r>
            <a:r>
              <a:rPr lang="en-US" sz="1800" i="0" dirty="0"/>
              <a:t> que </a:t>
            </a:r>
            <a:r>
              <a:rPr lang="en-US" sz="1800" i="0" dirty="0" err="1"/>
              <a:t>desejar</a:t>
            </a:r>
            <a:r>
              <a:rPr lang="en-US" sz="1800" i="0" dirty="0"/>
              <a:t>. </a:t>
            </a:r>
            <a:endParaRPr lang="en-US" sz="1800" i="0" dirty="0" smtClean="0"/>
          </a:p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800" i="0" dirty="0" err="1" smtClean="0"/>
              <a:t>Dentro</a:t>
            </a:r>
            <a:r>
              <a:rPr lang="en-US" sz="1800" i="0" dirty="0" smtClean="0"/>
              <a:t> </a:t>
            </a:r>
            <a:r>
              <a:rPr lang="en-US" sz="1800" i="0" dirty="0"/>
              <a:t>da pasta, </a:t>
            </a:r>
            <a:r>
              <a:rPr lang="en-US" sz="1800" i="0" dirty="0" smtClean="0"/>
              <a:t>salve o </a:t>
            </a:r>
            <a:r>
              <a:rPr lang="en-US" sz="1800" i="0" dirty="0" err="1"/>
              <a:t>arquivo</a:t>
            </a:r>
            <a:r>
              <a:rPr lang="en-US" sz="1800" i="0" dirty="0"/>
              <a:t> de </a:t>
            </a:r>
            <a:r>
              <a:rPr lang="en-US" sz="1800" i="0" dirty="0" err="1"/>
              <a:t>extensão</a:t>
            </a:r>
            <a:r>
              <a:rPr lang="en-US" sz="1800" i="0" dirty="0"/>
              <a:t> .</a:t>
            </a:r>
            <a:r>
              <a:rPr lang="en-US" sz="1800" i="0" dirty="0" err="1" smtClean="0"/>
              <a:t>apk</a:t>
            </a:r>
            <a:endParaRPr lang="en-US" sz="1800" i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90" y="2192427"/>
            <a:ext cx="65024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60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a estrutura do projeto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Começando um projeto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40236" y="1140750"/>
            <a:ext cx="47037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No terminal, instale a </a:t>
            </a:r>
            <a:r>
              <a:rPr lang="pt-BR" sz="1600" dirty="0" err="1" smtClean="0"/>
              <a:t>gem</a:t>
            </a:r>
            <a:r>
              <a:rPr lang="pt-BR" sz="1600" dirty="0" smtClean="0"/>
              <a:t> do </a:t>
            </a:r>
            <a:r>
              <a:rPr lang="pt-BR" sz="1600" dirty="0" smtClean="0"/>
              <a:t/>
            </a:r>
            <a:br>
              <a:rPr lang="pt-BR" sz="1600" dirty="0" smtClean="0"/>
            </a:br>
            <a:r>
              <a:rPr lang="pt-BR" sz="1600" dirty="0" err="1" smtClean="0"/>
              <a:t>calabash-android</a:t>
            </a:r>
            <a:r>
              <a:rPr lang="pt-BR" sz="1600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endParaRPr lang="pt-BR" sz="1600" dirty="0" smtClean="0"/>
          </a:p>
          <a:p>
            <a:pPr marL="628650" lvl="1" indent="-285750">
              <a:buFont typeface="Wingdings" charset="2"/>
              <a:buChar char="Ø"/>
            </a:pPr>
            <a:r>
              <a:rPr lang="pt-BR" sz="1600" b="1" dirty="0" err="1">
                <a:solidFill>
                  <a:srgbClr val="C00000"/>
                </a:solidFill>
              </a:rPr>
              <a:t>g</a:t>
            </a:r>
            <a:r>
              <a:rPr lang="pt-BR" sz="1600" b="1" dirty="0" err="1" smtClean="0">
                <a:solidFill>
                  <a:srgbClr val="C00000"/>
                </a:solidFill>
              </a:rPr>
              <a:t>em</a:t>
            </a:r>
            <a:r>
              <a:rPr lang="pt-BR" sz="1600" b="1" dirty="0" smtClean="0">
                <a:solidFill>
                  <a:srgbClr val="C00000"/>
                </a:solidFill>
              </a:rPr>
              <a:t> </a:t>
            </a:r>
            <a:r>
              <a:rPr lang="pt-BR" sz="1600" b="1" dirty="0" err="1" smtClean="0">
                <a:solidFill>
                  <a:srgbClr val="C00000"/>
                </a:solidFill>
              </a:rPr>
              <a:t>install</a:t>
            </a:r>
            <a:r>
              <a:rPr lang="pt-BR" sz="1600" b="1" dirty="0" smtClean="0">
                <a:solidFill>
                  <a:srgbClr val="C00000"/>
                </a:solidFill>
              </a:rPr>
              <a:t> </a:t>
            </a:r>
            <a:r>
              <a:rPr lang="pt-BR" sz="1600" b="1" dirty="0" err="1" smtClean="0">
                <a:solidFill>
                  <a:srgbClr val="C00000"/>
                </a:solidFill>
              </a:rPr>
              <a:t>calabash-android</a:t>
            </a:r>
            <a:endParaRPr lang="pt-BR" sz="1600" b="1" dirty="0" smtClean="0">
              <a:solidFill>
                <a:srgbClr val="C00000"/>
              </a:solidFill>
            </a:endParaRPr>
          </a:p>
          <a:p>
            <a:pPr marL="628650" lvl="1" indent="-285750">
              <a:buFont typeface="Wingdings" charset="2"/>
              <a:buChar char="Ø"/>
            </a:pPr>
            <a:endParaRPr lang="pt-BR" sz="1600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pt-BR" sz="1600" dirty="0"/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Dentro do diretório criado no passo anterior:</a:t>
            </a:r>
            <a:endParaRPr lang="pt-BR" sz="1600" b="1" dirty="0" smtClean="0">
              <a:solidFill>
                <a:srgbClr val="FF0000"/>
              </a:solidFill>
            </a:endParaRPr>
          </a:p>
          <a:p>
            <a:pPr marL="6286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pt-BR" sz="1600" b="1" dirty="0" err="1" smtClean="0">
                <a:solidFill>
                  <a:srgbClr val="C00000"/>
                </a:solidFill>
              </a:rPr>
              <a:t>Calabash-android</a:t>
            </a:r>
            <a:r>
              <a:rPr lang="pt-BR" sz="1600" b="1" dirty="0" smtClean="0">
                <a:solidFill>
                  <a:srgbClr val="C00000"/>
                </a:solidFill>
              </a:rPr>
              <a:t> </a:t>
            </a:r>
            <a:r>
              <a:rPr lang="pt-BR" sz="1600" b="1" dirty="0" err="1" smtClean="0">
                <a:solidFill>
                  <a:srgbClr val="C00000"/>
                </a:solidFill>
              </a:rPr>
              <a:t>gen</a:t>
            </a:r>
            <a:endParaRPr lang="pt-BR" sz="1600" b="1" dirty="0" smtClean="0">
              <a:solidFill>
                <a:srgbClr val="C00000"/>
              </a:solidFill>
            </a:endParaRPr>
          </a:p>
          <a:p>
            <a:pPr marL="628650" lvl="1" indent="-285750">
              <a:lnSpc>
                <a:spcPct val="150000"/>
              </a:lnSpc>
              <a:buFont typeface="Wingdings" charset="2"/>
              <a:buChar char="Ø"/>
            </a:pPr>
            <a:r>
              <a:rPr lang="pt-BR" sz="1600" b="1" dirty="0" smtClean="0">
                <a:solidFill>
                  <a:srgbClr val="C00000"/>
                </a:solidFill>
              </a:rPr>
              <a:t>Abrir </a:t>
            </a:r>
            <a:r>
              <a:rPr lang="pt-BR" sz="1600" b="1" dirty="0" smtClean="0">
                <a:solidFill>
                  <a:srgbClr val="C00000"/>
                </a:solidFill>
              </a:rPr>
              <a:t>o projeto criado </a:t>
            </a:r>
            <a:r>
              <a:rPr lang="pt-BR" sz="1600" b="1" dirty="0" smtClean="0">
                <a:solidFill>
                  <a:srgbClr val="C00000"/>
                </a:solidFill>
              </a:rPr>
              <a:t>no editor de texto</a:t>
            </a:r>
            <a:endParaRPr lang="pt-BR" sz="1600" b="1" dirty="0">
              <a:solidFill>
                <a:srgbClr val="C0000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" y="1140750"/>
            <a:ext cx="4381210" cy="27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71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Entendendo a estrutura básica do projeto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Começando um projeto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996" y="1012464"/>
            <a:ext cx="3211814" cy="3374027"/>
          </a:xfrm>
          <a:prstGeom prst="rect">
            <a:avLst/>
          </a:prstGeom>
        </p:spPr>
      </p:pic>
      <p:sp>
        <p:nvSpPr>
          <p:cNvPr id="6" name="Seta para a direita 9"/>
          <p:cNvSpPr/>
          <p:nvPr/>
        </p:nvSpPr>
        <p:spPr>
          <a:xfrm flipV="1">
            <a:off x="4481806" y="2699477"/>
            <a:ext cx="1135595" cy="254789"/>
          </a:xfrm>
          <a:prstGeom prst="rightArrow">
            <a:avLst/>
          </a:prstGeom>
          <a:solidFill>
            <a:srgbClr val="FF0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9"/>
          <p:cNvSpPr/>
          <p:nvPr/>
        </p:nvSpPr>
        <p:spPr>
          <a:xfrm flipV="1">
            <a:off x="4481805" y="2968562"/>
            <a:ext cx="1135595" cy="254789"/>
          </a:xfrm>
          <a:prstGeom prst="rightArrow">
            <a:avLst/>
          </a:prstGeom>
          <a:solidFill>
            <a:srgbClr val="FF0000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140047" y="1012464"/>
            <a:ext cx="4212034" cy="325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</a:t>
            </a:r>
            <a:r>
              <a:rPr lang="en-US" sz="1400" dirty="0" err="1"/>
              <a:t>arquitetura</a:t>
            </a:r>
            <a:r>
              <a:rPr lang="en-US" sz="1400" dirty="0"/>
              <a:t> do </a:t>
            </a:r>
            <a:r>
              <a:rPr lang="en-US" sz="1400" dirty="0" err="1"/>
              <a:t>projeto</a:t>
            </a:r>
            <a:r>
              <a:rPr lang="en-US" sz="1400" dirty="0"/>
              <a:t> segue o </a:t>
            </a:r>
            <a:r>
              <a:rPr lang="en-US" sz="1400" dirty="0" err="1"/>
              <a:t>mesmo</a:t>
            </a:r>
            <a:r>
              <a:rPr lang="en-US" sz="1400" dirty="0"/>
              <a:t> </a:t>
            </a:r>
            <a:r>
              <a:rPr lang="en-US" sz="1400" dirty="0" err="1"/>
              <a:t>padrão</a:t>
            </a:r>
            <a:r>
              <a:rPr lang="en-US" sz="1400" dirty="0"/>
              <a:t> dos </a:t>
            </a:r>
            <a:r>
              <a:rPr lang="en-US" sz="1400" dirty="0" err="1"/>
              <a:t>projetos</a:t>
            </a:r>
            <a:r>
              <a:rPr lang="en-US" sz="1400" dirty="0"/>
              <a:t> </a:t>
            </a:r>
            <a:r>
              <a:rPr lang="en-US" sz="1400" dirty="0" err="1"/>
              <a:t>anteriores</a:t>
            </a:r>
            <a:r>
              <a:rPr lang="en-US" sz="1400" dirty="0"/>
              <a:t>, </a:t>
            </a:r>
            <a:r>
              <a:rPr lang="en-US" sz="1400" dirty="0" err="1"/>
              <a:t>onde</a:t>
            </a:r>
            <a:r>
              <a:rPr lang="en-US" sz="1400" dirty="0"/>
              <a:t> a </a:t>
            </a:r>
            <a:r>
              <a:rPr lang="en-US" sz="1400" dirty="0" err="1"/>
              <a:t>maior</a:t>
            </a:r>
            <a:r>
              <a:rPr lang="en-US" sz="1400" dirty="0"/>
              <a:t> </a:t>
            </a:r>
            <a:r>
              <a:rPr lang="en-US" sz="1400" dirty="0" err="1"/>
              <a:t>diferença</a:t>
            </a:r>
            <a:r>
              <a:rPr lang="en-US" sz="1400" dirty="0"/>
              <a:t> </a:t>
            </a:r>
            <a:r>
              <a:rPr lang="en-US" sz="1400" dirty="0" err="1"/>
              <a:t>estão</a:t>
            </a:r>
            <a:r>
              <a:rPr lang="en-US" sz="1400" dirty="0"/>
              <a:t> </a:t>
            </a:r>
            <a:r>
              <a:rPr lang="en-US" sz="1400" dirty="0" err="1"/>
              <a:t>nos</a:t>
            </a:r>
            <a:r>
              <a:rPr lang="en-US" sz="1400" dirty="0"/>
              <a:t> </a:t>
            </a:r>
            <a:r>
              <a:rPr lang="en-US" sz="1400" dirty="0" err="1"/>
              <a:t>arquivos</a:t>
            </a:r>
            <a:r>
              <a:rPr lang="en-US" sz="1400" dirty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/>
          </a:p>
          <a:p>
            <a:r>
              <a:rPr lang="en-US" sz="1400" dirty="0" err="1"/>
              <a:t>Esses</a:t>
            </a:r>
            <a:r>
              <a:rPr lang="en-US" sz="1400" dirty="0"/>
              <a:t> </a:t>
            </a:r>
            <a:r>
              <a:rPr lang="en-US" sz="1400" dirty="0" err="1"/>
              <a:t>arquivos</a:t>
            </a:r>
            <a:r>
              <a:rPr lang="en-US" sz="1400" dirty="0"/>
              <a:t> </a:t>
            </a:r>
            <a:r>
              <a:rPr lang="en-US" sz="1400" dirty="0" err="1"/>
              <a:t>são</a:t>
            </a:r>
            <a:r>
              <a:rPr lang="en-US" sz="1400" dirty="0"/>
              <a:t> </a:t>
            </a:r>
            <a:r>
              <a:rPr lang="en-US" sz="1400" dirty="0" err="1"/>
              <a:t>criados</a:t>
            </a:r>
            <a:r>
              <a:rPr lang="en-US" sz="1400" dirty="0"/>
              <a:t> </a:t>
            </a:r>
            <a:r>
              <a:rPr lang="en-US" sz="1400" dirty="0" err="1"/>
              <a:t>automaticamente</a:t>
            </a:r>
            <a:r>
              <a:rPr lang="en-US" sz="1400" dirty="0"/>
              <a:t> </a:t>
            </a:r>
            <a:r>
              <a:rPr lang="en-US" sz="1400" dirty="0" err="1"/>
              <a:t>pelo</a:t>
            </a:r>
            <a:r>
              <a:rPr lang="en-US" sz="1400" dirty="0"/>
              <a:t> calabash no </a:t>
            </a:r>
            <a:r>
              <a:rPr lang="en-US" sz="1400" dirty="0" err="1"/>
              <a:t>comando</a:t>
            </a:r>
            <a:r>
              <a:rPr lang="en-US" sz="1400" dirty="0"/>
              <a:t> para </a:t>
            </a:r>
            <a:r>
              <a:rPr lang="en-US" sz="1400" dirty="0" err="1"/>
              <a:t>iniciar</a:t>
            </a:r>
            <a:r>
              <a:rPr lang="en-US" sz="1400" dirty="0"/>
              <a:t> o </a:t>
            </a:r>
            <a:r>
              <a:rPr lang="en-US" sz="1400" dirty="0" err="1"/>
              <a:t>projeto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586882" y="1882804"/>
            <a:ext cx="3635466" cy="1633346"/>
          </a:xfrm>
        </p:spPr>
        <p:txBody>
          <a:bodyPr lIns="0" tIns="0" rIns="0" bIns="0" numCol="1" anchor="t"/>
          <a:lstStyle/>
          <a:p>
            <a:pPr>
              <a:lnSpc>
                <a:spcPct val="100000"/>
              </a:lnSpc>
            </a:pPr>
            <a:r>
              <a:rPr lang="x-none" sz="1400" i="0" dirty="0"/>
              <a:t>O </a:t>
            </a:r>
            <a:r>
              <a:rPr lang="pt-BR" sz="1400" dirty="0" err="1">
                <a:solidFill>
                  <a:srgbClr val="C00000"/>
                </a:solidFill>
              </a:rPr>
              <a:t>app_installation_hooks.rb</a:t>
            </a:r>
            <a:r>
              <a:rPr lang="x-none" sz="1400" i="0" dirty="0" smtClean="0">
                <a:solidFill>
                  <a:srgbClr val="C00000"/>
                </a:solidFill>
              </a:rPr>
              <a:t> </a:t>
            </a:r>
            <a:r>
              <a:rPr lang="x-none" sz="1400" i="0" dirty="0"/>
              <a:t>inicializa configurações </a:t>
            </a:r>
            <a:r>
              <a:rPr lang="en-US" sz="1400" i="0" dirty="0" smtClean="0"/>
              <a:t>para </a:t>
            </a:r>
            <a:r>
              <a:rPr lang="en-US" sz="1400" i="0" dirty="0" err="1" smtClean="0"/>
              <a:t>subir</a:t>
            </a:r>
            <a:r>
              <a:rPr lang="en-US" sz="1400" i="0" dirty="0" smtClean="0"/>
              <a:t> o </a:t>
            </a:r>
            <a:r>
              <a:rPr lang="en-US" sz="1400" i="0" dirty="0" err="1" smtClean="0"/>
              <a:t>aplicativo</a:t>
            </a:r>
            <a:r>
              <a:rPr lang="en-US" sz="1400" i="0" dirty="0" smtClean="0"/>
              <a:t> </a:t>
            </a:r>
            <a:r>
              <a:rPr lang="en-US" sz="1400" i="0" dirty="0" err="1" smtClean="0"/>
              <a:t>em</a:t>
            </a:r>
            <a:r>
              <a:rPr lang="en-US" sz="1400" i="0" dirty="0" smtClean="0"/>
              <a:t> background.</a:t>
            </a:r>
          </a:p>
          <a:p>
            <a:pPr>
              <a:lnSpc>
                <a:spcPct val="100000"/>
              </a:lnSpc>
            </a:pPr>
            <a:r>
              <a:rPr lang="en-US" sz="1400" i="0" dirty="0" smtClean="0"/>
              <a:t>O </a:t>
            </a:r>
            <a:r>
              <a:rPr lang="en-US" sz="1400" i="0" dirty="0" err="1" smtClean="0">
                <a:solidFill>
                  <a:srgbClr val="C00000"/>
                </a:solidFill>
              </a:rPr>
              <a:t>app_life_cycle_hooks.rb</a:t>
            </a:r>
            <a:r>
              <a:rPr lang="en-US" sz="1400" i="0" dirty="0" smtClean="0">
                <a:solidFill>
                  <a:srgbClr val="C00000"/>
                </a:solidFill>
              </a:rPr>
              <a:t> </a:t>
            </a:r>
            <a:r>
              <a:rPr lang="en-US" sz="1400" i="0" dirty="0" err="1" smtClean="0"/>
              <a:t>é</a:t>
            </a:r>
            <a:r>
              <a:rPr lang="en-US" sz="1400" i="0" dirty="0" smtClean="0"/>
              <a:t> </a:t>
            </a:r>
            <a:r>
              <a:rPr lang="en-US" sz="1400" i="0" dirty="0" err="1" smtClean="0"/>
              <a:t>utilizado</a:t>
            </a:r>
            <a:r>
              <a:rPr lang="en-US" sz="1400" i="0" dirty="0" smtClean="0"/>
              <a:t> para </a:t>
            </a:r>
            <a:r>
              <a:rPr lang="en-US" sz="1400" i="0" dirty="0" err="1" smtClean="0"/>
              <a:t>configurações</a:t>
            </a:r>
            <a:r>
              <a:rPr lang="en-US" sz="1400" i="0" dirty="0" smtClean="0"/>
              <a:t> de teste </a:t>
            </a:r>
            <a:r>
              <a:rPr lang="en-US" sz="1400" i="0" dirty="0" err="1" smtClean="0"/>
              <a:t>como</a:t>
            </a:r>
            <a:r>
              <a:rPr lang="en-US" sz="1400" i="0" dirty="0" smtClean="0"/>
              <a:t> </a:t>
            </a:r>
            <a:r>
              <a:rPr lang="en-US" sz="1400" i="0" dirty="0" err="1" smtClean="0"/>
              <a:t>tirar</a:t>
            </a:r>
            <a:r>
              <a:rPr lang="en-US" sz="1400" i="0" dirty="0" smtClean="0"/>
              <a:t> um print do </a:t>
            </a:r>
            <a:r>
              <a:rPr lang="en-US" sz="1400" i="0" dirty="0" err="1" smtClean="0"/>
              <a:t>cenário</a:t>
            </a:r>
            <a:r>
              <a:rPr lang="en-US" sz="1400" i="0" dirty="0" smtClean="0"/>
              <a:t> </a:t>
            </a:r>
            <a:r>
              <a:rPr lang="en-US" sz="1400" i="0" dirty="0" err="1" smtClean="0"/>
              <a:t>quando</a:t>
            </a:r>
            <a:r>
              <a:rPr lang="en-US" sz="1400" i="0" dirty="0" smtClean="0"/>
              <a:t> der </a:t>
            </a:r>
            <a:r>
              <a:rPr lang="en-US" sz="1400" i="0" dirty="0" err="1" smtClean="0"/>
              <a:t>erro</a:t>
            </a:r>
            <a:r>
              <a:rPr lang="en-US" sz="1400" i="0" dirty="0" smtClean="0"/>
              <a:t>.</a:t>
            </a:r>
            <a:endParaRPr lang="en-US" sz="1400" i="0" dirty="0"/>
          </a:p>
          <a:p>
            <a:pPr>
              <a:lnSpc>
                <a:spcPct val="100000"/>
              </a:lnSpc>
            </a:pPr>
            <a:endParaRPr lang="en-US" sz="1400" i="0" dirty="0" smtClean="0"/>
          </a:p>
        </p:txBody>
      </p:sp>
    </p:spTree>
    <p:extLst>
      <p:ext uri="{BB962C8B-B14F-4D97-AF65-F5344CB8AC3E}">
        <p14:creationId xmlns:p14="http://schemas.microsoft.com/office/powerpoint/2010/main" val="1627404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Crie o seu </a:t>
            </a:r>
            <a:r>
              <a:rPr lang="pt-BR" dirty="0" err="1" smtClean="0"/>
              <a:t>Gemfile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40047" y="522518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Começando um projeto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33" y="1318871"/>
            <a:ext cx="5054600" cy="2806700"/>
          </a:xfrm>
          <a:prstGeom prst="rect">
            <a:avLst/>
          </a:prstGeom>
        </p:spPr>
      </p:pic>
      <p:sp>
        <p:nvSpPr>
          <p:cNvPr id="10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330547" y="2004590"/>
            <a:ext cx="3234455" cy="1435261"/>
          </a:xfrm>
        </p:spPr>
        <p:txBody>
          <a:bodyPr lIns="0" tIns="0" rIns="0" bIns="0" numCol="1" anchor="t"/>
          <a:lstStyle/>
          <a:p>
            <a:pPr algn="just">
              <a:lnSpc>
                <a:spcPct val="100000"/>
              </a:lnSpc>
            </a:pPr>
            <a:r>
              <a:rPr lang="x-none" sz="1800" i="0" dirty="0"/>
              <a:t>O </a:t>
            </a:r>
            <a:r>
              <a:rPr lang="pt-BR" sz="1800" b="1" i="0" dirty="0" err="1" smtClean="0">
                <a:solidFill>
                  <a:srgbClr val="C00000"/>
                </a:solidFill>
              </a:rPr>
              <a:t>GemFile</a:t>
            </a:r>
            <a:r>
              <a:rPr lang="x-none" sz="1800" i="0" dirty="0" smtClean="0"/>
              <a:t> </a:t>
            </a:r>
            <a:r>
              <a:rPr lang="pt-BR" sz="1800" i="0" dirty="0" smtClean="0"/>
              <a:t>específica todas as </a:t>
            </a:r>
            <a:r>
              <a:rPr lang="pt-BR" sz="1800" i="0" dirty="0" err="1" smtClean="0"/>
              <a:t>gems</a:t>
            </a:r>
            <a:r>
              <a:rPr lang="pt-BR" sz="1800" i="0" dirty="0" smtClean="0"/>
              <a:t> que serão usadas no projeto e suas versões.</a:t>
            </a:r>
            <a:endParaRPr lang="x-none" sz="1800" i="0" dirty="0"/>
          </a:p>
        </p:txBody>
      </p:sp>
    </p:spTree>
    <p:extLst>
      <p:ext uri="{BB962C8B-B14F-4D97-AF65-F5344CB8AC3E}">
        <p14:creationId xmlns:p14="http://schemas.microsoft.com/office/powerpoint/2010/main" val="879388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Crie o seu </a:t>
            </a:r>
            <a:r>
              <a:rPr lang="pt-BR" dirty="0" err="1" smtClean="0"/>
              <a:t>Gemfile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40047" y="522518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Começando um projeto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33" y="1318871"/>
            <a:ext cx="5054600" cy="2806700"/>
          </a:xfrm>
          <a:prstGeom prst="rect">
            <a:avLst/>
          </a:prstGeom>
        </p:spPr>
      </p:pic>
      <p:sp>
        <p:nvSpPr>
          <p:cNvPr id="10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330547" y="2004590"/>
            <a:ext cx="3234455" cy="1435261"/>
          </a:xfrm>
        </p:spPr>
        <p:txBody>
          <a:bodyPr lIns="0" tIns="0" rIns="0" bIns="0" numCol="1" anchor="t"/>
          <a:lstStyle/>
          <a:p>
            <a:pPr algn="just">
              <a:lnSpc>
                <a:spcPct val="100000"/>
              </a:lnSpc>
            </a:pPr>
            <a:r>
              <a:rPr lang="x-none" sz="1800" i="0" dirty="0"/>
              <a:t>O </a:t>
            </a:r>
            <a:r>
              <a:rPr lang="pt-BR" sz="1800" b="1" i="0" dirty="0" err="1" smtClean="0">
                <a:solidFill>
                  <a:srgbClr val="C00000"/>
                </a:solidFill>
              </a:rPr>
              <a:t>GemFile</a:t>
            </a:r>
            <a:r>
              <a:rPr lang="x-none" sz="1800" i="0" dirty="0" smtClean="0"/>
              <a:t> </a:t>
            </a:r>
            <a:r>
              <a:rPr lang="pt-BR" sz="1800" i="0" dirty="0" smtClean="0"/>
              <a:t>específica todas as </a:t>
            </a:r>
            <a:r>
              <a:rPr lang="pt-BR" sz="1800" i="0" dirty="0" err="1" smtClean="0"/>
              <a:t>gems</a:t>
            </a:r>
            <a:r>
              <a:rPr lang="pt-BR" sz="1800" i="0" dirty="0" smtClean="0"/>
              <a:t> que serão usadas no projeto e suas versões.</a:t>
            </a:r>
            <a:endParaRPr lang="x-none" sz="1800" i="0" dirty="0"/>
          </a:p>
        </p:txBody>
      </p:sp>
    </p:spTree>
    <p:extLst>
      <p:ext uri="{BB962C8B-B14F-4D97-AF65-F5344CB8AC3E}">
        <p14:creationId xmlns:p14="http://schemas.microsoft.com/office/powerpoint/2010/main" val="655512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Configurando o ENV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Começando um projeto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307397" y="937549"/>
            <a:ext cx="8338891" cy="1722403"/>
          </a:xfrm>
        </p:spPr>
        <p:txBody>
          <a:bodyPr lIns="0" tIns="0" rIns="0" bIns="0" numCol="1" anchor="t"/>
          <a:lstStyle/>
          <a:p>
            <a:pPr>
              <a:lnSpc>
                <a:spcPct val="100000"/>
              </a:lnSpc>
            </a:pPr>
            <a:r>
              <a:rPr lang="x-none" i="0" dirty="0"/>
              <a:t>O </a:t>
            </a:r>
            <a:r>
              <a:rPr lang="x-none" b="1" i="0" dirty="0">
                <a:solidFill>
                  <a:srgbClr val="FF0000"/>
                </a:solidFill>
              </a:rPr>
              <a:t>env.rb</a:t>
            </a:r>
            <a:r>
              <a:rPr lang="x-none" i="0" dirty="0"/>
              <a:t> inicializa configurações do teste, </a:t>
            </a:r>
            <a:r>
              <a:rPr lang="x-none" i="0" dirty="0" smtClean="0"/>
              <a:t>tal</a:t>
            </a:r>
            <a:r>
              <a:rPr lang="en-US" i="0" dirty="0" smtClean="0"/>
              <a:t> </a:t>
            </a:r>
            <a:r>
              <a:rPr lang="en-US" i="0" dirty="0" err="1" smtClean="0"/>
              <a:t>como</a:t>
            </a:r>
            <a:r>
              <a:rPr lang="x-none" i="0" dirty="0" smtClean="0"/>
              <a:t> </a:t>
            </a:r>
            <a:r>
              <a:rPr lang="en-US" i="0" dirty="0" err="1" smtClean="0"/>
              <a:t>variável</a:t>
            </a:r>
            <a:r>
              <a:rPr lang="en-US" i="0" dirty="0" smtClean="0"/>
              <a:t> de </a:t>
            </a:r>
            <a:r>
              <a:rPr lang="en-US" i="0" dirty="0" err="1" smtClean="0"/>
              <a:t>ambiente</a:t>
            </a:r>
            <a:r>
              <a:rPr lang="en-US" i="0" dirty="0" smtClean="0"/>
              <a:t>.</a:t>
            </a:r>
            <a:r>
              <a:rPr lang="pt-BR" i="0" dirty="0"/>
              <a:t> </a:t>
            </a:r>
            <a:r>
              <a:rPr lang="x-none" i="0" dirty="0" smtClean="0"/>
              <a:t>O </a:t>
            </a:r>
            <a:r>
              <a:rPr lang="x-none" i="0" dirty="0"/>
              <a:t>require </a:t>
            </a:r>
            <a:r>
              <a:rPr lang="x-none" i="0" dirty="0" smtClean="0"/>
              <a:t>sob</a:t>
            </a:r>
            <a:r>
              <a:rPr lang="pt-BR" i="0" dirty="0" smtClean="0"/>
              <a:t>e</a:t>
            </a:r>
            <a:r>
              <a:rPr lang="x-none" i="0" dirty="0" smtClean="0"/>
              <a:t> </a:t>
            </a:r>
            <a:r>
              <a:rPr lang="x-none" i="0" dirty="0"/>
              <a:t>em memória os arquivos das Gems </a:t>
            </a:r>
            <a:r>
              <a:rPr lang="x-none" i="0" dirty="0" smtClean="0"/>
              <a:t>necessárias</a:t>
            </a:r>
            <a:r>
              <a:rPr lang="pt-BR" i="0" dirty="0" smtClean="0"/>
              <a:t>.</a:t>
            </a:r>
            <a:br>
              <a:rPr lang="pt-BR" i="0" dirty="0" smtClean="0"/>
            </a:br>
            <a:endParaRPr lang="x-none" i="0" dirty="0"/>
          </a:p>
          <a:p>
            <a:pPr>
              <a:lnSpc>
                <a:spcPct val="100000"/>
              </a:lnSpc>
            </a:pPr>
            <a:r>
              <a:rPr lang="x-none" i="0" dirty="0" smtClean="0"/>
              <a:t>Segue </a:t>
            </a:r>
            <a:r>
              <a:rPr lang="x-none" i="0" dirty="0"/>
              <a:t>um exemplo de </a:t>
            </a:r>
            <a:r>
              <a:rPr lang="x-none" b="1" i="0" dirty="0">
                <a:solidFill>
                  <a:srgbClr val="FF0000"/>
                </a:solidFill>
              </a:rPr>
              <a:t>env.rb</a:t>
            </a:r>
            <a:r>
              <a:rPr lang="x-none" i="0" dirty="0"/>
              <a:t> para um projeto de automação </a:t>
            </a:r>
            <a:r>
              <a:rPr lang="en-US" i="0" dirty="0" smtClean="0"/>
              <a:t>mobile Android</a:t>
            </a:r>
            <a:endParaRPr lang="x-none" i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90" y="2234075"/>
            <a:ext cx="6883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35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Assinando o aplicativo e </a:t>
            </a:r>
            <a:r>
              <a:rPr lang="pt-BR" dirty="0" smtClean="0"/>
              <a:t>gerando os </a:t>
            </a:r>
            <a:r>
              <a:rPr lang="pt-BR" dirty="0" err="1" smtClean="0"/>
              <a:t>test_servers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Começando um projeto</a:t>
            </a:r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593771" y="1157811"/>
            <a:ext cx="821581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i="1" dirty="0" err="1" smtClean="0">
                <a:solidFill>
                  <a:srgbClr val="282525"/>
                </a:solidFill>
              </a:rPr>
              <a:t>Assine</a:t>
            </a:r>
            <a:r>
              <a:rPr lang="en-US" sz="1600" i="1" dirty="0" smtClean="0">
                <a:solidFill>
                  <a:srgbClr val="282525"/>
                </a:solidFill>
              </a:rPr>
              <a:t> o </a:t>
            </a:r>
            <a:r>
              <a:rPr lang="en-US" sz="1600" i="1" dirty="0" err="1" smtClean="0">
                <a:solidFill>
                  <a:srgbClr val="282525"/>
                </a:solidFill>
              </a:rPr>
              <a:t>aplicativo</a:t>
            </a:r>
            <a:r>
              <a:rPr lang="en-US" sz="1600" i="1" dirty="0" smtClean="0">
                <a:solidFill>
                  <a:srgbClr val="282525"/>
                </a:solidFill>
              </a:rPr>
              <a:t> para que </a:t>
            </a:r>
            <a:r>
              <a:rPr lang="en-US" sz="1600" i="1" dirty="0" err="1" smtClean="0">
                <a:solidFill>
                  <a:srgbClr val="282525"/>
                </a:solidFill>
              </a:rPr>
              <a:t>ele</a:t>
            </a:r>
            <a:r>
              <a:rPr lang="en-US" sz="1600" i="1" dirty="0" smtClean="0">
                <a:solidFill>
                  <a:srgbClr val="282525"/>
                </a:solidFill>
              </a:rPr>
              <a:t> </a:t>
            </a:r>
            <a:r>
              <a:rPr lang="en-US" sz="1600" i="1" dirty="0" err="1" smtClean="0">
                <a:solidFill>
                  <a:srgbClr val="282525"/>
                </a:solidFill>
              </a:rPr>
              <a:t>possa</a:t>
            </a:r>
            <a:r>
              <a:rPr lang="en-US" sz="1600" i="1" dirty="0" smtClean="0">
                <a:solidFill>
                  <a:srgbClr val="282525"/>
                </a:solidFill>
              </a:rPr>
              <a:t> </a:t>
            </a:r>
            <a:r>
              <a:rPr lang="en-US" sz="1600" i="1" dirty="0" err="1" smtClean="0">
                <a:solidFill>
                  <a:srgbClr val="282525"/>
                </a:solidFill>
              </a:rPr>
              <a:t>ser</a:t>
            </a:r>
            <a:r>
              <a:rPr lang="en-US" sz="1600" i="1" dirty="0" smtClean="0">
                <a:solidFill>
                  <a:srgbClr val="282525"/>
                </a:solidFill>
              </a:rPr>
              <a:t> </a:t>
            </a:r>
            <a:r>
              <a:rPr lang="en-US" sz="1600" i="1" dirty="0" err="1" smtClean="0">
                <a:solidFill>
                  <a:srgbClr val="282525"/>
                </a:solidFill>
              </a:rPr>
              <a:t>executado</a:t>
            </a:r>
            <a:r>
              <a:rPr lang="en-US" sz="1600" i="1" dirty="0" smtClean="0">
                <a:solidFill>
                  <a:srgbClr val="282525"/>
                </a:solidFill>
              </a:rPr>
              <a:t> </a:t>
            </a:r>
            <a:r>
              <a:rPr lang="en-US" sz="1600" i="1" dirty="0" err="1" smtClean="0">
                <a:solidFill>
                  <a:srgbClr val="282525"/>
                </a:solidFill>
              </a:rPr>
              <a:t>através</a:t>
            </a:r>
            <a:r>
              <a:rPr lang="en-US" sz="1600" i="1" dirty="0" smtClean="0">
                <a:solidFill>
                  <a:srgbClr val="282525"/>
                </a:solidFill>
              </a:rPr>
              <a:t> da </a:t>
            </a:r>
            <a:r>
              <a:rPr lang="en-US" sz="1600" i="1" dirty="0" err="1" smtClean="0">
                <a:solidFill>
                  <a:srgbClr val="282525"/>
                </a:solidFill>
              </a:rPr>
              <a:t>automação</a:t>
            </a:r>
            <a:r>
              <a:rPr lang="en-US" sz="1600" i="1" dirty="0" smtClean="0">
                <a:solidFill>
                  <a:srgbClr val="282525"/>
                </a:solidFill>
              </a:rPr>
              <a:t>:</a:t>
            </a:r>
            <a:r>
              <a:rPr lang="en-US" i="1" dirty="0" smtClean="0">
                <a:solidFill>
                  <a:srgbClr val="282525"/>
                </a:solidFill>
                <a:latin typeface="Work Sans" charset="0"/>
              </a:rPr>
              <a:t/>
            </a:r>
            <a:br>
              <a:rPr lang="en-US" i="1" dirty="0" smtClean="0">
                <a:solidFill>
                  <a:srgbClr val="282525"/>
                </a:solidFill>
                <a:latin typeface="Work Sans" charset="0"/>
              </a:rPr>
            </a:br>
            <a:r>
              <a:rPr lang="en-US" sz="1600" i="1" dirty="0" smtClean="0">
                <a:solidFill>
                  <a:srgbClr val="282525"/>
                </a:solidFill>
                <a:latin typeface="Work Sans" charset="0"/>
              </a:rPr>
              <a:t>– calabash-android resign </a:t>
            </a:r>
            <a:r>
              <a:rPr lang="en-US" sz="1600" i="1" dirty="0" err="1" smtClean="0">
                <a:solidFill>
                  <a:srgbClr val="282525"/>
                </a:solidFill>
                <a:latin typeface="Work Sans" charset="0"/>
              </a:rPr>
              <a:t>nomeDoApk.apk</a:t>
            </a:r>
            <a:endParaRPr lang="en-US" sz="1600" i="1" dirty="0" smtClean="0">
              <a:solidFill>
                <a:srgbClr val="282525"/>
              </a:solidFill>
              <a:latin typeface="Work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282525"/>
              </a:solidFill>
              <a:latin typeface="Work San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282525"/>
              </a:solidFill>
              <a:latin typeface="Work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i="1" dirty="0" smtClean="0">
                <a:solidFill>
                  <a:srgbClr val="282525"/>
                </a:solidFill>
              </a:rPr>
              <a:t>Gere </a:t>
            </a:r>
            <a:r>
              <a:rPr lang="en-US" sz="1600" i="1" dirty="0" err="1" smtClean="0">
                <a:solidFill>
                  <a:srgbClr val="282525"/>
                </a:solidFill>
              </a:rPr>
              <a:t>os</a:t>
            </a:r>
            <a:r>
              <a:rPr lang="en-US" sz="1600" i="1" dirty="0" smtClean="0">
                <a:solidFill>
                  <a:srgbClr val="282525"/>
                </a:solidFill>
              </a:rPr>
              <a:t> </a:t>
            </a:r>
            <a:r>
              <a:rPr lang="en-US" sz="1600" i="1" dirty="0" err="1" smtClean="0">
                <a:solidFill>
                  <a:srgbClr val="282525"/>
                </a:solidFill>
              </a:rPr>
              <a:t>test_servers</a:t>
            </a:r>
            <a:r>
              <a:rPr lang="en-US" sz="1600" i="1" dirty="0" smtClean="0">
                <a:solidFill>
                  <a:srgbClr val="282525"/>
                </a:solidFill>
              </a:rPr>
              <a:t> que </a:t>
            </a:r>
            <a:r>
              <a:rPr lang="en-US" sz="1600" i="1" dirty="0" err="1" smtClean="0">
                <a:solidFill>
                  <a:srgbClr val="282525"/>
                </a:solidFill>
              </a:rPr>
              <a:t>farão</a:t>
            </a:r>
            <a:r>
              <a:rPr lang="en-US" sz="1600" i="1" dirty="0" smtClean="0">
                <a:solidFill>
                  <a:srgbClr val="282525"/>
                </a:solidFill>
              </a:rPr>
              <a:t> a </a:t>
            </a:r>
            <a:r>
              <a:rPr lang="en-US" sz="1600" i="1" dirty="0" err="1" smtClean="0">
                <a:solidFill>
                  <a:srgbClr val="282525"/>
                </a:solidFill>
              </a:rPr>
              <a:t>comunicação</a:t>
            </a:r>
            <a:r>
              <a:rPr lang="en-US" sz="1600" i="1" dirty="0" smtClean="0">
                <a:solidFill>
                  <a:srgbClr val="282525"/>
                </a:solidFill>
              </a:rPr>
              <a:t> com a </a:t>
            </a:r>
            <a:r>
              <a:rPr lang="en-US" sz="1600" i="1" dirty="0" err="1" smtClean="0">
                <a:solidFill>
                  <a:srgbClr val="282525"/>
                </a:solidFill>
              </a:rPr>
              <a:t>apk</a:t>
            </a:r>
            <a:r>
              <a:rPr lang="en-US" sz="1600" i="1" dirty="0" smtClean="0">
                <a:solidFill>
                  <a:srgbClr val="282525"/>
                </a:solidFill>
              </a:rPr>
              <a:t> </a:t>
            </a:r>
            <a:r>
              <a:rPr lang="en-US" sz="1600" i="1" dirty="0" err="1" smtClean="0">
                <a:solidFill>
                  <a:srgbClr val="282525"/>
                </a:solidFill>
              </a:rPr>
              <a:t>instalada</a:t>
            </a:r>
            <a:r>
              <a:rPr lang="en-US" sz="1600" i="1" dirty="0" smtClean="0">
                <a:solidFill>
                  <a:srgbClr val="282525"/>
                </a:solidFill>
              </a:rPr>
              <a:t> no </a:t>
            </a:r>
            <a:r>
              <a:rPr lang="en-US" sz="1600" i="1" dirty="0" err="1" smtClean="0">
                <a:solidFill>
                  <a:srgbClr val="282525"/>
                </a:solidFill>
              </a:rPr>
              <a:t>dispositivo</a:t>
            </a:r>
            <a:r>
              <a:rPr lang="en-US" sz="1600" i="1" dirty="0" smtClean="0">
                <a:solidFill>
                  <a:srgbClr val="282525"/>
                </a:solidFill>
              </a:rPr>
              <a:t>:</a:t>
            </a:r>
            <a:r>
              <a:rPr lang="en-US" i="1" dirty="0" smtClean="0">
                <a:solidFill>
                  <a:srgbClr val="282525"/>
                </a:solidFill>
              </a:rPr>
              <a:t/>
            </a:r>
            <a:br>
              <a:rPr lang="en-US" i="1" dirty="0" smtClean="0">
                <a:solidFill>
                  <a:srgbClr val="282525"/>
                </a:solidFill>
              </a:rPr>
            </a:br>
            <a:r>
              <a:rPr lang="en-US" sz="1600" i="1" dirty="0" smtClean="0">
                <a:solidFill>
                  <a:srgbClr val="282525"/>
                </a:solidFill>
                <a:latin typeface="Work Sans" charset="0"/>
              </a:rPr>
              <a:t>– calabash-android build </a:t>
            </a:r>
            <a:r>
              <a:rPr lang="en-US" sz="1600" i="1" dirty="0" err="1" smtClean="0">
                <a:solidFill>
                  <a:srgbClr val="282525"/>
                </a:solidFill>
                <a:latin typeface="Work Sans" charset="0"/>
              </a:rPr>
              <a:t>nomeDoApk.apk</a:t>
            </a:r>
            <a:endParaRPr lang="en-US" sz="1600" b="0" i="0" dirty="0">
              <a:solidFill>
                <a:srgbClr val="282525"/>
              </a:solidFill>
              <a:effectLst/>
              <a:latin typeface="Work San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13459" b="53142"/>
          <a:stretch/>
        </p:blipFill>
        <p:spPr>
          <a:xfrm>
            <a:off x="709521" y="2835798"/>
            <a:ext cx="7884799" cy="174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79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26774" y="1064007"/>
            <a:ext cx="8398558" cy="443198"/>
          </a:xfrm>
        </p:spPr>
        <p:txBody>
          <a:bodyPr/>
          <a:lstStyle/>
          <a:p>
            <a:r>
              <a:rPr lang="pt-BR" dirty="0"/>
              <a:t>Automação com BDD em Ruby + </a:t>
            </a:r>
            <a:r>
              <a:rPr lang="pt-BR" dirty="0" err="1" smtClean="0"/>
              <a:t>Calabash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DOJO NIVEL IV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41" y="3380884"/>
            <a:ext cx="2022570" cy="17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94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Instalando o </a:t>
            </a:r>
            <a:r>
              <a:rPr lang="pt-BR" dirty="0" err="1" smtClean="0"/>
              <a:t>app</a:t>
            </a:r>
            <a:r>
              <a:rPr lang="pt-BR" dirty="0" smtClean="0"/>
              <a:t> via console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9700" y="502202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/>
              <a:t>Começando um projeto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1997" y="3587914"/>
            <a:ext cx="15638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pt-BR" sz="1100" dirty="0" smtClean="0"/>
              <a:t>Abrir um Emulador ou </a:t>
            </a:r>
            <a:r>
              <a:rPr lang="pt-BR" sz="1100" dirty="0" err="1" smtClean="0"/>
              <a:t>Device</a:t>
            </a:r>
            <a:r>
              <a:rPr lang="pt-BR" sz="1100" dirty="0" smtClean="0"/>
              <a:t> </a:t>
            </a:r>
            <a:r>
              <a:rPr lang="pt-BR" sz="1100" dirty="0" err="1" smtClean="0"/>
              <a:t>fisico</a:t>
            </a:r>
            <a:endParaRPr lang="pt-BR" sz="1100" dirty="0"/>
          </a:p>
        </p:txBody>
      </p:sp>
      <p:grpSp>
        <p:nvGrpSpPr>
          <p:cNvPr id="5" name="Grupo 4"/>
          <p:cNvGrpSpPr/>
          <p:nvPr/>
        </p:nvGrpSpPr>
        <p:grpSpPr>
          <a:xfrm>
            <a:off x="1800750" y="898698"/>
            <a:ext cx="6093184" cy="1736926"/>
            <a:chOff x="70761" y="704532"/>
            <a:chExt cx="4616986" cy="1467891"/>
          </a:xfrm>
        </p:grpSpPr>
        <p:sp>
          <p:nvSpPr>
            <p:cNvPr id="12" name="CaixaDeTexto 11"/>
            <p:cNvSpPr txBox="1"/>
            <p:nvPr/>
          </p:nvSpPr>
          <p:spPr>
            <a:xfrm>
              <a:off x="70761" y="704532"/>
              <a:ext cx="4616986" cy="50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pt-BR" sz="1100" i="1" dirty="0" smtClean="0"/>
                <a:t>Abra uma aba no terminal e digite o seguinte comando para abrir o console do </a:t>
              </a:r>
              <a:r>
                <a:rPr lang="pt-BR" sz="1100" i="1" dirty="0" err="1" smtClean="0"/>
                <a:t>app</a:t>
              </a:r>
              <a:endParaRPr lang="pt-BR" sz="1100" i="1" dirty="0" smtClean="0"/>
            </a:p>
            <a:p>
              <a:pPr marL="514350" lvl="1" indent="-171450">
                <a:buFont typeface="Wingdings" panose="05000000000000000000" pitchFamily="2" charset="2"/>
                <a:buChar char="Ø"/>
              </a:pPr>
              <a:r>
                <a:rPr lang="pt-BR" sz="1100" b="1" i="1" dirty="0" err="1" smtClean="0"/>
                <a:t>Calabash-android</a:t>
              </a:r>
              <a:r>
                <a:rPr lang="pt-BR" sz="1100" b="1" i="1" dirty="0" smtClean="0"/>
                <a:t> console &lt;</a:t>
              </a:r>
              <a:r>
                <a:rPr lang="pt-BR" sz="1100" b="1" i="1" dirty="0" err="1" smtClean="0"/>
                <a:t>apk</a:t>
              </a:r>
              <a:r>
                <a:rPr lang="pt-BR" sz="1100" b="1" i="1" dirty="0" smtClean="0"/>
                <a:t>&gt;</a:t>
              </a:r>
              <a:endParaRPr lang="pt-BR" sz="1100" b="1" i="1" dirty="0"/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2" b="40149"/>
            <a:stretch/>
          </p:blipFill>
          <p:spPr>
            <a:xfrm>
              <a:off x="115013" y="1184245"/>
              <a:ext cx="4572734" cy="988178"/>
            </a:xfrm>
            <a:prstGeom prst="rect">
              <a:avLst/>
            </a:prstGeom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5" y="1194543"/>
            <a:ext cx="1409459" cy="230869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800750" y="2965735"/>
            <a:ext cx="3329628" cy="1227066"/>
            <a:chOff x="330824" y="1686782"/>
            <a:chExt cx="3329628" cy="1227066"/>
          </a:xfrm>
        </p:grpSpPr>
        <p:sp>
          <p:nvSpPr>
            <p:cNvPr id="14" name="CaixaDeTexto 13"/>
            <p:cNvSpPr txBox="1"/>
            <p:nvPr/>
          </p:nvSpPr>
          <p:spPr>
            <a:xfrm>
              <a:off x="330824" y="1686782"/>
              <a:ext cx="32158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 indent="-171450">
                <a:buFont typeface="Wingdings" panose="05000000000000000000" pitchFamily="2" charset="2"/>
                <a:buChar char="Ø"/>
              </a:pPr>
              <a:r>
                <a:rPr lang="pt-BR" sz="1100" dirty="0" smtClean="0"/>
                <a:t>Para </a:t>
              </a:r>
              <a:r>
                <a:rPr lang="pt-BR" sz="1100" dirty="0"/>
                <a:t>instalar o .</a:t>
              </a:r>
              <a:r>
                <a:rPr lang="pt-BR" sz="1100" dirty="0" err="1"/>
                <a:t>apk</a:t>
              </a:r>
              <a:r>
                <a:rPr lang="pt-BR" sz="1100" dirty="0"/>
                <a:t> no emulador ou </a:t>
              </a:r>
              <a:r>
                <a:rPr lang="pt-BR" sz="1100" dirty="0" err="1" smtClean="0"/>
                <a:t>device</a:t>
              </a:r>
              <a:r>
                <a:rPr lang="pt-BR" sz="1100" dirty="0" smtClean="0"/>
                <a:t>:</a:t>
              </a:r>
              <a:endParaRPr lang="pt-BR" sz="1100" dirty="0"/>
            </a:p>
            <a:p>
              <a:pPr marL="514350" lvl="1" indent="-171450">
                <a:buFont typeface="Wingdings" panose="05000000000000000000" pitchFamily="2" charset="2"/>
                <a:buChar char="Ø"/>
              </a:pPr>
              <a:r>
                <a:rPr lang="pt-BR" sz="1100" b="1" dirty="0" err="1" smtClean="0"/>
                <a:t>reinstall_apps</a:t>
              </a:r>
              <a:endParaRPr lang="pt-BR" sz="1100" b="1" dirty="0" smtClean="0"/>
            </a:p>
          </p:txBody>
        </p:sp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86" y="2252645"/>
              <a:ext cx="3277266" cy="661203"/>
            </a:xfrm>
            <a:prstGeom prst="rect">
              <a:avLst/>
            </a:prstGeom>
          </p:spPr>
        </p:pic>
      </p:grpSp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31" y="3508883"/>
            <a:ext cx="3468436" cy="683917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5357631" y="2965735"/>
            <a:ext cx="3567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Wingdings" panose="05000000000000000000" pitchFamily="2" charset="2"/>
              <a:buChar char="Ø"/>
            </a:pPr>
            <a:r>
              <a:rPr lang="pt-BR" sz="1100" i="1" dirty="0" smtClean="0"/>
              <a:t>Para </a:t>
            </a:r>
            <a:r>
              <a:rPr lang="pt-BR" sz="1100" i="1" dirty="0"/>
              <a:t>iniciar o </a:t>
            </a:r>
            <a:r>
              <a:rPr lang="pt-BR" sz="1100" i="1" dirty="0" err="1"/>
              <a:t>app</a:t>
            </a:r>
            <a:r>
              <a:rPr lang="pt-BR" sz="1100" i="1" dirty="0"/>
              <a:t> em modo </a:t>
            </a:r>
            <a:r>
              <a:rPr lang="pt-BR" sz="1100" i="1" dirty="0" smtClean="0"/>
              <a:t>debug:</a:t>
            </a:r>
            <a:endParaRPr lang="pt-BR" sz="1100" i="1" dirty="0" smtClean="0"/>
          </a:p>
          <a:p>
            <a:pPr marL="514350" lvl="1" indent="-171450">
              <a:buFont typeface="Wingdings" panose="05000000000000000000" pitchFamily="2" charset="2"/>
              <a:buChar char="Ø"/>
            </a:pPr>
            <a:r>
              <a:rPr lang="pt-BR" sz="1100" b="1" i="1" dirty="0" err="1"/>
              <a:t>s</a:t>
            </a:r>
            <a:r>
              <a:rPr lang="pt-BR" sz="1100" b="1" i="1" dirty="0" err="1" smtClean="0"/>
              <a:t>tart_test_server_in_background</a:t>
            </a:r>
            <a:endParaRPr lang="pt-BR" sz="1100" b="1" i="1" dirty="0" smtClean="0"/>
          </a:p>
          <a:p>
            <a:pPr lvl="1"/>
            <a:r>
              <a:rPr lang="pt-BR" sz="1100" b="1" i="1" dirty="0"/>
              <a:t>	</a:t>
            </a:r>
            <a:endParaRPr lang="pt-BR" sz="1100" b="1" i="1" dirty="0" smtClean="0"/>
          </a:p>
          <a:p>
            <a:pPr marL="857250" lvl="2" indent="-171450">
              <a:buFont typeface="Wingdings" panose="05000000000000000000" pitchFamily="2" charset="2"/>
              <a:buChar char="Ø"/>
            </a:pPr>
            <a:endParaRPr lang="pt-BR" sz="1100" b="1" i="1" dirty="0"/>
          </a:p>
        </p:txBody>
      </p:sp>
    </p:spTree>
    <p:extLst>
      <p:ext uri="{BB962C8B-B14F-4D97-AF65-F5344CB8AC3E}">
        <p14:creationId xmlns:p14="http://schemas.microsoft.com/office/powerpoint/2010/main" val="814993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0614" y="1643621"/>
            <a:ext cx="6628418" cy="443198"/>
          </a:xfrm>
        </p:spPr>
        <p:txBody>
          <a:bodyPr/>
          <a:lstStyle/>
          <a:p>
            <a:r>
              <a:rPr lang="pt-BR" dirty="0" smtClean="0"/>
              <a:t>Interagindo com o </a:t>
            </a:r>
            <a:r>
              <a:rPr lang="pt-BR" dirty="0" err="1" smtClean="0"/>
              <a:t>app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7348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Criando a primeira .</a:t>
            </a:r>
            <a:r>
              <a:rPr lang="pt-BR" dirty="0" err="1" smtClean="0"/>
              <a:t>feature</a:t>
            </a:r>
            <a:endParaRPr lang="x-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40047" y="522518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Interagindo com o </a:t>
            </a:r>
            <a:r>
              <a:rPr lang="pt-BR" dirty="0" err="1" smtClean="0"/>
              <a:t>app</a:t>
            </a:r>
            <a:endParaRPr lang="pt-BR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465722" y="2384295"/>
            <a:ext cx="5396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solidFill>
                  <a:srgbClr val="00B0F0"/>
                </a:solidFill>
              </a:rPr>
              <a:t>* Boas </a:t>
            </a:r>
            <a:r>
              <a:rPr lang="pt-BR" sz="1200" dirty="0">
                <a:solidFill>
                  <a:srgbClr val="00B0F0"/>
                </a:solidFill>
              </a:rPr>
              <a:t>praticas:</a:t>
            </a:r>
            <a:r>
              <a:rPr lang="pt-BR" sz="1200" dirty="0">
                <a:solidFill>
                  <a:srgbClr val="0C0C0C"/>
                </a:solidFill>
              </a:rPr>
              <a:t> palavras em </a:t>
            </a:r>
            <a:r>
              <a:rPr lang="pt-BR" sz="1200" dirty="0" smtClean="0">
                <a:solidFill>
                  <a:srgbClr val="0C0C0C"/>
                </a:solidFill>
              </a:rPr>
              <a:t>minúsculos, </a:t>
            </a:r>
            <a:r>
              <a:rPr lang="pt-BR" sz="1200" dirty="0" err="1" smtClean="0">
                <a:solidFill>
                  <a:srgbClr val="0C0C0C"/>
                </a:solidFill>
              </a:rPr>
              <a:t>underline</a:t>
            </a:r>
            <a:r>
              <a:rPr lang="pt-BR" sz="1200" dirty="0" smtClean="0">
                <a:solidFill>
                  <a:srgbClr val="0C0C0C"/>
                </a:solidFill>
              </a:rPr>
              <a:t> </a:t>
            </a:r>
            <a:r>
              <a:rPr lang="pt-BR" sz="1200" dirty="0">
                <a:solidFill>
                  <a:srgbClr val="0C0C0C"/>
                </a:solidFill>
              </a:rPr>
              <a:t>no lugar dos </a:t>
            </a:r>
            <a:r>
              <a:rPr lang="pt-BR" sz="1200" dirty="0" smtClean="0">
                <a:solidFill>
                  <a:srgbClr val="0C0C0C"/>
                </a:solidFill>
              </a:rPr>
              <a:t>espaços.</a:t>
            </a:r>
          </a:p>
          <a:p>
            <a:r>
              <a:rPr lang="pt-BR" sz="1200" dirty="0" smtClean="0">
                <a:solidFill>
                  <a:srgbClr val="00B0F0"/>
                </a:solidFill>
              </a:rPr>
              <a:t>** </a:t>
            </a:r>
            <a:r>
              <a:rPr lang="pt-BR" sz="1200" dirty="0">
                <a:solidFill>
                  <a:srgbClr val="00B0F0"/>
                </a:solidFill>
              </a:rPr>
              <a:t>Boas praticas:</a:t>
            </a:r>
            <a:r>
              <a:rPr lang="pt-BR" sz="1200" dirty="0">
                <a:solidFill>
                  <a:srgbClr val="0C0C0C"/>
                </a:solidFill>
              </a:rPr>
              <a:t> </a:t>
            </a:r>
            <a:r>
              <a:rPr lang="pt-BR" sz="1200" dirty="0" smtClean="0">
                <a:solidFill>
                  <a:srgbClr val="0C0C0C"/>
                </a:solidFill>
              </a:rPr>
              <a:t>salve os arquivos de </a:t>
            </a:r>
            <a:r>
              <a:rPr lang="pt-BR" sz="1200" dirty="0" err="1" smtClean="0">
                <a:solidFill>
                  <a:srgbClr val="0C0C0C"/>
                </a:solidFill>
              </a:rPr>
              <a:t>steps</a:t>
            </a:r>
            <a:r>
              <a:rPr lang="pt-BR" sz="1200" dirty="0" smtClean="0">
                <a:solidFill>
                  <a:srgbClr val="0C0C0C"/>
                </a:solidFill>
              </a:rPr>
              <a:t> com o ”_</a:t>
            </a:r>
            <a:r>
              <a:rPr lang="pt-BR" sz="1200" dirty="0" err="1" smtClean="0">
                <a:solidFill>
                  <a:srgbClr val="0C0C0C"/>
                </a:solidFill>
              </a:rPr>
              <a:t>steps.rb</a:t>
            </a:r>
            <a:r>
              <a:rPr lang="pt-BR" sz="1200" dirty="0" smtClean="0">
                <a:solidFill>
                  <a:srgbClr val="0C0C0C"/>
                </a:solidFill>
              </a:rPr>
              <a:t>” no nome.</a:t>
            </a:r>
            <a:endParaRPr lang="x-none" sz="1200" dirty="0">
              <a:solidFill>
                <a:srgbClr val="0C0C0C"/>
              </a:solidFill>
            </a:endParaRP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50095" y="1174783"/>
            <a:ext cx="8774830" cy="1671177"/>
          </a:xfrm>
        </p:spPr>
        <p:txBody>
          <a:bodyPr lIns="0" tIns="0" rIns="0" bIns="0" anchor="t"/>
          <a:lstStyle/>
          <a:p>
            <a:pPr indent="-171450" algn="l">
              <a:lnSpc>
                <a:spcPct val="100000"/>
              </a:lnSpc>
            </a:pPr>
            <a:r>
              <a:rPr lang="pt-BR" dirty="0" smtClean="0"/>
              <a:t>Relembrando: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C00000"/>
                </a:solidFill>
              </a:rPr>
              <a:t>Após configurar o projeto, escreva o BDD exatamente como nos </a:t>
            </a:r>
            <a:r>
              <a:rPr lang="pt-BR" sz="2000" dirty="0" err="1" smtClean="0">
                <a:solidFill>
                  <a:srgbClr val="C00000"/>
                </a:solidFill>
              </a:rPr>
              <a:t>dojos</a:t>
            </a:r>
            <a:r>
              <a:rPr lang="pt-BR" sz="2000" dirty="0" smtClean="0">
                <a:solidFill>
                  <a:srgbClr val="C00000"/>
                </a:solidFill>
              </a:rPr>
              <a:t> anteriores.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C00000"/>
                </a:solidFill>
              </a:rPr>
              <a:t>Crie um arquivo para os </a:t>
            </a:r>
            <a:r>
              <a:rPr lang="pt-BR" sz="2000" dirty="0" err="1" smtClean="0">
                <a:solidFill>
                  <a:srgbClr val="C00000"/>
                </a:solidFill>
              </a:rPr>
              <a:t>steps</a:t>
            </a:r>
            <a:r>
              <a:rPr lang="pt-BR" sz="2000" dirty="0" smtClean="0">
                <a:solidFill>
                  <a:srgbClr val="C00000"/>
                </a:solidFill>
              </a:rPr>
              <a:t>.</a:t>
            </a:r>
            <a:endParaRPr lang="x-none" sz="2000" dirty="0"/>
          </a:p>
        </p:txBody>
      </p:sp>
      <p:grpSp>
        <p:nvGrpSpPr>
          <p:cNvPr id="13" name="Grupo 10"/>
          <p:cNvGrpSpPr/>
          <p:nvPr/>
        </p:nvGrpSpPr>
        <p:grpSpPr>
          <a:xfrm>
            <a:off x="5862343" y="1896558"/>
            <a:ext cx="2564026" cy="2806382"/>
            <a:chOff x="3071297" y="3321916"/>
            <a:chExt cx="1316286" cy="1356695"/>
          </a:xfrm>
        </p:grpSpPr>
        <p:pic>
          <p:nvPicPr>
            <p:cNvPr id="14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682" y="3321916"/>
              <a:ext cx="1210901" cy="1356695"/>
            </a:xfrm>
            <a:prstGeom prst="rect">
              <a:avLst/>
            </a:prstGeom>
          </p:spPr>
        </p:pic>
        <p:sp>
          <p:nvSpPr>
            <p:cNvPr id="15" name="Seta dobrada para cima 8"/>
            <p:cNvSpPr/>
            <p:nvPr/>
          </p:nvSpPr>
          <p:spPr>
            <a:xfrm rot="5400000">
              <a:off x="2994726" y="3620954"/>
              <a:ext cx="363911" cy="210769"/>
            </a:xfrm>
            <a:prstGeom prst="bentUpArrow">
              <a:avLst>
                <a:gd name="adj1" fmla="val 25000"/>
                <a:gd name="adj2" fmla="val 24330"/>
                <a:gd name="adj3" fmla="val 25000"/>
              </a:avLst>
            </a:prstGeom>
            <a:solidFill>
              <a:srgbClr val="FF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44478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Gerando os </a:t>
            </a:r>
            <a:r>
              <a:rPr lang="pt-BR" dirty="0" err="1" smtClean="0"/>
              <a:t>steps</a:t>
            </a:r>
            <a:r>
              <a:rPr lang="pt-BR" dirty="0" smtClean="0"/>
              <a:t> com o </a:t>
            </a:r>
            <a:r>
              <a:rPr lang="pt-BR" dirty="0" err="1" smtClean="0"/>
              <a:t>Calabash</a:t>
            </a:r>
            <a:endParaRPr lang="x-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Interagindo com o </a:t>
            </a:r>
            <a:r>
              <a:rPr lang="pt-BR" dirty="0" err="1" smtClean="0"/>
              <a:t>app</a:t>
            </a:r>
            <a:endParaRPr lang="x-none" dirty="0" err="1"/>
          </a:p>
        </p:txBody>
      </p:sp>
      <p:sp>
        <p:nvSpPr>
          <p:cNvPr id="10" name="Espaço Reservado para Texto 8"/>
          <p:cNvSpPr txBox="1">
            <a:spLocks/>
          </p:cNvSpPr>
          <p:nvPr/>
        </p:nvSpPr>
        <p:spPr>
          <a:xfrm>
            <a:off x="266218" y="885684"/>
            <a:ext cx="8144071" cy="141648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dirty="0" smtClean="0">
                <a:solidFill>
                  <a:srgbClr val="0C0C0C"/>
                </a:solidFill>
                <a:latin typeface="Trebuchet MS"/>
              </a:rPr>
              <a:t>No</a:t>
            </a:r>
            <a:r>
              <a:rPr lang="pt-BR" dirty="0" smtClean="0">
                <a:solidFill>
                  <a:srgbClr val="0C0C0C"/>
                </a:solidFill>
                <a:latin typeface="Trebuchet MS"/>
              </a:rPr>
              <a:t> </a:t>
            </a:r>
            <a:r>
              <a:rPr lang="pt-BR" dirty="0" err="1" smtClean="0">
                <a:solidFill>
                  <a:srgbClr val="0C0C0C"/>
                </a:solidFill>
                <a:latin typeface="Trebuchet MS"/>
              </a:rPr>
              <a:t>cmder</a:t>
            </a:r>
            <a:r>
              <a:rPr lang="pt-BR" dirty="0" smtClean="0">
                <a:solidFill>
                  <a:srgbClr val="0C0C0C"/>
                </a:solidFill>
                <a:latin typeface="Trebuchet MS"/>
              </a:rPr>
              <a:t>, </a:t>
            </a:r>
            <a:r>
              <a:rPr lang="pt-BR" dirty="0" smtClean="0">
                <a:solidFill>
                  <a:srgbClr val="0C0C0C"/>
                </a:solidFill>
                <a:latin typeface="Trebuchet MS"/>
              </a:rPr>
              <a:t>execute o comando para </a:t>
            </a:r>
            <a:r>
              <a:rPr lang="pt-BR" dirty="0" smtClean="0">
                <a:solidFill>
                  <a:srgbClr val="0C0C0C"/>
                </a:solidFill>
                <a:latin typeface="Trebuchet MS"/>
              </a:rPr>
              <a:t>o </a:t>
            </a:r>
            <a:r>
              <a:rPr lang="pt-BR" dirty="0" err="1" smtClean="0">
                <a:solidFill>
                  <a:srgbClr val="0C0C0C"/>
                </a:solidFill>
                <a:latin typeface="Trebuchet MS"/>
              </a:rPr>
              <a:t>Calabash</a:t>
            </a:r>
            <a:r>
              <a:rPr lang="pt-BR" dirty="0" smtClean="0">
                <a:solidFill>
                  <a:srgbClr val="0C0C0C"/>
                </a:solidFill>
                <a:latin typeface="Trebuchet MS"/>
              </a:rPr>
              <a:t> rodar os testes acionando o Cucumber, que irá gerar os </a:t>
            </a:r>
            <a:r>
              <a:rPr lang="pt-BR" dirty="0" err="1" smtClean="0">
                <a:solidFill>
                  <a:srgbClr val="0C0C0C"/>
                </a:solidFill>
                <a:latin typeface="Trebuchet MS"/>
              </a:rPr>
              <a:t>steps</a:t>
            </a:r>
            <a:r>
              <a:rPr lang="pt-BR" dirty="0" smtClean="0">
                <a:solidFill>
                  <a:srgbClr val="0C0C0C"/>
                </a:solidFill>
                <a:latin typeface="Trebuchet MS"/>
              </a:rPr>
              <a:t> não implementados:</a:t>
            </a:r>
          </a:p>
          <a:p>
            <a:pPr marL="628650" lvl="1" indent="-28575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pt-BR" sz="1100" b="1" dirty="0">
                <a:solidFill>
                  <a:srgbClr val="FF0000"/>
                </a:solidFill>
                <a:latin typeface="Trebuchet MS"/>
              </a:rPr>
              <a:t>	</a:t>
            </a:r>
            <a:r>
              <a:rPr lang="pt-BR" sz="1400" b="1" i="0" dirty="0" err="1">
                <a:solidFill>
                  <a:srgbClr val="C00000"/>
                </a:solidFill>
              </a:rPr>
              <a:t>Calabash-android</a:t>
            </a:r>
            <a:r>
              <a:rPr lang="pt-BR" sz="1400" b="1" i="0" dirty="0">
                <a:solidFill>
                  <a:srgbClr val="C00000"/>
                </a:solidFill>
              </a:rPr>
              <a:t> </a:t>
            </a:r>
            <a:r>
              <a:rPr lang="pt-BR" sz="1400" b="1" i="0" dirty="0" err="1" smtClean="0">
                <a:solidFill>
                  <a:srgbClr val="C00000"/>
                </a:solidFill>
              </a:rPr>
              <a:t>run</a:t>
            </a:r>
            <a:r>
              <a:rPr lang="pt-BR" sz="1400" b="1" i="0" dirty="0" smtClean="0">
                <a:solidFill>
                  <a:srgbClr val="C00000"/>
                </a:solidFill>
              </a:rPr>
              <a:t> &lt;.</a:t>
            </a:r>
            <a:r>
              <a:rPr lang="pt-BR" sz="1400" b="1" i="0" dirty="0" err="1" smtClean="0">
                <a:solidFill>
                  <a:srgbClr val="C00000"/>
                </a:solidFill>
              </a:rPr>
              <a:t>apk</a:t>
            </a:r>
            <a:r>
              <a:rPr lang="pt-BR" sz="1400" b="1" i="0" dirty="0" smtClean="0">
                <a:solidFill>
                  <a:srgbClr val="C00000"/>
                </a:solidFill>
              </a:rPr>
              <a:t>&gt;</a:t>
            </a:r>
          </a:p>
          <a:p>
            <a:pPr marL="628650" lvl="1" indent="-28575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</a:pPr>
            <a:endParaRPr lang="pt-BR" sz="700" b="1" i="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pt-BR" dirty="0">
                <a:solidFill>
                  <a:srgbClr val="0C0C0C"/>
                </a:solidFill>
                <a:latin typeface="Trebuchet MS"/>
              </a:rPr>
              <a:t>Copie os </a:t>
            </a:r>
            <a:r>
              <a:rPr lang="pt-BR" dirty="0" err="1">
                <a:solidFill>
                  <a:srgbClr val="0C0C0C"/>
                </a:solidFill>
                <a:latin typeface="Trebuchet MS"/>
              </a:rPr>
              <a:t>steps</a:t>
            </a:r>
            <a:r>
              <a:rPr lang="pt-BR" dirty="0">
                <a:solidFill>
                  <a:srgbClr val="0C0C0C"/>
                </a:solidFill>
                <a:latin typeface="Trebuchet MS"/>
              </a:rPr>
              <a:t> em amarelo, cole </a:t>
            </a:r>
            <a:r>
              <a:rPr lang="pt-BR" dirty="0" smtClean="0">
                <a:solidFill>
                  <a:srgbClr val="0C0C0C"/>
                </a:solidFill>
                <a:latin typeface="Trebuchet MS"/>
              </a:rPr>
              <a:t>no arquivo </a:t>
            </a:r>
            <a:r>
              <a:rPr lang="pt-BR" dirty="0">
                <a:solidFill>
                  <a:srgbClr val="0C0C0C"/>
                </a:solidFill>
                <a:latin typeface="Trebuchet MS"/>
              </a:rPr>
              <a:t>“_</a:t>
            </a:r>
            <a:r>
              <a:rPr lang="pt-BR" dirty="0" err="1">
                <a:solidFill>
                  <a:srgbClr val="0C0C0C"/>
                </a:solidFill>
                <a:latin typeface="Trebuchet MS"/>
              </a:rPr>
              <a:t>steps.rb</a:t>
            </a:r>
            <a:r>
              <a:rPr lang="pt-BR" dirty="0">
                <a:solidFill>
                  <a:srgbClr val="0C0C0C"/>
                </a:solidFill>
                <a:latin typeface="Trebuchet MS"/>
              </a:rPr>
              <a:t>” e </a:t>
            </a:r>
            <a:r>
              <a:rPr lang="pt-BR" dirty="0" smtClean="0">
                <a:solidFill>
                  <a:srgbClr val="0C0C0C"/>
                </a:solidFill>
                <a:latin typeface="Trebuchet MS"/>
              </a:rPr>
              <a:t>salve.</a:t>
            </a:r>
            <a:endParaRPr lang="pt-BR" dirty="0">
              <a:solidFill>
                <a:srgbClr val="0C0C0C"/>
              </a:solidFill>
              <a:latin typeface="Trebuchet M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2" y="1696341"/>
            <a:ext cx="5948237" cy="242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" y="2826991"/>
            <a:ext cx="3877519" cy="21214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25" y="2343073"/>
            <a:ext cx="5172633" cy="23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33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Implementando os </a:t>
            </a:r>
            <a:r>
              <a:rPr lang="pt-BR" dirty="0" err="1" smtClean="0"/>
              <a:t>Steps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9700" y="502202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/>
              <a:t>Interagindo com o </a:t>
            </a:r>
            <a:r>
              <a:rPr lang="pt-BR" dirty="0" err="1"/>
              <a:t>app</a:t>
            </a:r>
            <a:endParaRPr lang="x-none" dirty="0" err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139701" y="884583"/>
            <a:ext cx="2684522" cy="2925417"/>
          </a:xfrm>
        </p:spPr>
        <p:txBody>
          <a:bodyPr lIns="0" tIns="0" rIns="0" bIns="0" anchor="t"/>
          <a:lstStyle/>
          <a:p>
            <a:pPr>
              <a:lnSpc>
                <a:spcPct val="150000"/>
              </a:lnSpc>
            </a:pPr>
            <a:endParaRPr lang="pt-BR" sz="1400" dirty="0" smtClean="0"/>
          </a:p>
          <a:p>
            <a:pPr>
              <a:lnSpc>
                <a:spcPct val="150000"/>
              </a:lnSpc>
            </a:pPr>
            <a:r>
              <a:rPr lang="pt-BR" sz="1400" dirty="0" err="1" smtClean="0"/>
              <a:t>R</a:t>
            </a:r>
            <a:r>
              <a:rPr lang="x-none" sz="1400" dirty="0" smtClean="0"/>
              <a:t>esponsável </a:t>
            </a:r>
            <a:r>
              <a:rPr lang="x-none" sz="1400" dirty="0"/>
              <a:t>por simular as iterações do usuário com o </a:t>
            </a:r>
            <a:r>
              <a:rPr lang="en-US" sz="1400" dirty="0" smtClean="0"/>
              <a:t>device</a:t>
            </a:r>
            <a:r>
              <a:rPr lang="x-none" sz="1400" dirty="0" smtClean="0"/>
              <a:t> </a:t>
            </a:r>
            <a:r>
              <a:rPr lang="x-none" sz="1400" dirty="0"/>
              <a:t>pela </a:t>
            </a:r>
            <a:r>
              <a:rPr lang="x-none" sz="1400" b="1" dirty="0">
                <a:solidFill>
                  <a:srgbClr val="FF0000"/>
                </a:solidFill>
              </a:rPr>
              <a:t>interface </a:t>
            </a:r>
            <a:r>
              <a:rPr lang="en-US" sz="1400" b="1" dirty="0" smtClean="0">
                <a:solidFill>
                  <a:srgbClr val="FF0000"/>
                </a:solidFill>
              </a:rPr>
              <a:t>do app</a:t>
            </a:r>
            <a:r>
              <a:rPr lang="x-none" sz="1400" dirty="0" smtClean="0"/>
              <a:t>.</a:t>
            </a:r>
            <a:endParaRPr lang="x-none" sz="1400" dirty="0"/>
          </a:p>
          <a:p>
            <a:pPr>
              <a:lnSpc>
                <a:spcPct val="150000"/>
              </a:lnSpc>
            </a:pPr>
            <a:r>
              <a:rPr lang="x-none" sz="1400" dirty="0"/>
              <a:t>Os comandos do </a:t>
            </a:r>
            <a:r>
              <a:rPr lang="x-none" sz="1400" dirty="0" smtClean="0"/>
              <a:t>C</a:t>
            </a:r>
            <a:r>
              <a:rPr lang="en-US" sz="1400" dirty="0" err="1" smtClean="0"/>
              <a:t>alabash</a:t>
            </a:r>
            <a:r>
              <a:rPr lang="en-US" sz="1400" dirty="0" smtClean="0"/>
              <a:t>-android</a:t>
            </a:r>
            <a:r>
              <a:rPr lang="x-none" sz="1400" dirty="0" smtClean="0"/>
              <a:t> </a:t>
            </a:r>
            <a:r>
              <a:rPr lang="x-none" sz="1400" dirty="0"/>
              <a:t>devem ser inseridas dentro dos </a:t>
            </a:r>
            <a:r>
              <a:rPr lang="x-none" sz="1400" b="1" dirty="0">
                <a:solidFill>
                  <a:srgbClr val="FF0000"/>
                </a:solidFill>
              </a:rPr>
              <a:t>steps </a:t>
            </a:r>
            <a:r>
              <a:rPr lang="x-none" sz="1400" dirty="0"/>
              <a:t>gerados pelo </a:t>
            </a:r>
            <a:r>
              <a:rPr lang="x-none" sz="1400" b="1" dirty="0">
                <a:solidFill>
                  <a:srgbClr val="FF0000"/>
                </a:solidFill>
              </a:rPr>
              <a:t>Cucumber</a:t>
            </a:r>
            <a:r>
              <a:rPr lang="x-none" sz="1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23" y="918189"/>
            <a:ext cx="6038900" cy="36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07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Inspecionando Elementos pelo Console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9700" y="502202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/>
              <a:t>Interagindo com o </a:t>
            </a:r>
            <a:r>
              <a:rPr lang="pt-BR" dirty="0" err="1" smtClean="0"/>
              <a:t>app</a:t>
            </a:r>
            <a:endParaRPr lang="pt-BR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139700" y="1585058"/>
            <a:ext cx="27539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Comando </a:t>
            </a:r>
            <a:r>
              <a:rPr lang="pt-BR" sz="2000" dirty="0" smtClean="0"/>
              <a:t>para listar todos os elementos da tela</a:t>
            </a:r>
            <a:r>
              <a:rPr lang="pt-BR" sz="2000" dirty="0" smtClean="0"/>
              <a:t>:</a:t>
            </a:r>
            <a:endParaRPr lang="pt-BR" dirty="0" smtClean="0"/>
          </a:p>
          <a:p>
            <a:pPr marL="285750" indent="-285750">
              <a:buFont typeface="Wingdings" charset="2"/>
              <a:buChar char="Ø"/>
            </a:pPr>
            <a:r>
              <a:rPr lang="pt-BR" sz="1600" b="1" dirty="0">
                <a:solidFill>
                  <a:srgbClr val="C00000"/>
                </a:solidFill>
              </a:rPr>
              <a:t>q</a:t>
            </a:r>
            <a:r>
              <a:rPr lang="pt-BR" sz="1600" b="1" dirty="0" smtClean="0">
                <a:solidFill>
                  <a:srgbClr val="C00000"/>
                </a:solidFill>
              </a:rPr>
              <a:t>uery(”*”) </a:t>
            </a:r>
            <a:endParaRPr lang="pt-BR" sz="1600" b="1" dirty="0" smtClean="0">
              <a:solidFill>
                <a:srgbClr val="C00000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5"/>
          <a:stretch/>
        </p:blipFill>
        <p:spPr>
          <a:xfrm>
            <a:off x="3068999" y="879002"/>
            <a:ext cx="5855987" cy="37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1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Inspecionando Elementos pelo UI </a:t>
            </a:r>
            <a:r>
              <a:rPr lang="pt-BR" dirty="0" err="1"/>
              <a:t>A</a:t>
            </a:r>
            <a:r>
              <a:rPr lang="pt-BR" dirty="0" err="1" smtClean="0"/>
              <a:t>utomator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9700" y="502202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/>
              <a:t>Interagindo com o </a:t>
            </a:r>
            <a:r>
              <a:rPr lang="pt-BR" dirty="0" err="1"/>
              <a:t>app</a:t>
            </a:r>
            <a:endParaRPr lang="x-none" dirty="0" err="1"/>
          </a:p>
        </p:txBody>
      </p:sp>
      <p:sp>
        <p:nvSpPr>
          <p:cNvPr id="5" name="CaixaDeTexto 4"/>
          <p:cNvSpPr txBox="1"/>
          <p:nvPr/>
        </p:nvSpPr>
        <p:spPr>
          <a:xfrm>
            <a:off x="5568328" y="1979625"/>
            <a:ext cx="3356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Acessar a pasta onde esta o </a:t>
            </a:r>
            <a:r>
              <a:rPr lang="pt-BR" sz="1800" b="1" dirty="0" smtClean="0">
                <a:solidFill>
                  <a:srgbClr val="C00000"/>
                </a:solidFill>
              </a:rPr>
              <a:t>tools</a:t>
            </a:r>
            <a:r>
              <a:rPr lang="pt-BR" sz="1800" dirty="0" smtClean="0">
                <a:solidFill>
                  <a:srgbClr val="C00000"/>
                </a:solidFill>
              </a:rPr>
              <a:t> </a:t>
            </a:r>
            <a:r>
              <a:rPr lang="pt-BR" sz="1800" dirty="0" smtClean="0"/>
              <a:t>do </a:t>
            </a:r>
            <a:r>
              <a:rPr lang="pt-BR" sz="1800" dirty="0" err="1" smtClean="0"/>
              <a:t>A</a:t>
            </a:r>
            <a:r>
              <a:rPr lang="pt-BR" sz="1800" dirty="0" err="1" smtClean="0"/>
              <a:t>ndroid</a:t>
            </a:r>
            <a:r>
              <a:rPr lang="pt-BR" sz="1800" dirty="0" smtClean="0"/>
              <a:t> Studio.</a:t>
            </a:r>
            <a:br>
              <a:rPr lang="pt-BR" sz="1800" dirty="0" smtClean="0"/>
            </a:br>
            <a:endParaRPr lang="pt-BR" sz="1800" dirty="0"/>
          </a:p>
          <a:p>
            <a:r>
              <a:rPr lang="pt-BR" sz="1800" dirty="0" smtClean="0"/>
              <a:t>Clique duas vezes em:</a:t>
            </a:r>
            <a:endParaRPr lang="pt-BR" sz="1800" dirty="0" smtClean="0"/>
          </a:p>
          <a:p>
            <a:r>
              <a:rPr lang="pt-BR" sz="1800" b="1" dirty="0" smtClean="0">
                <a:solidFill>
                  <a:srgbClr val="C00000"/>
                </a:solidFill>
              </a:rPr>
              <a:t>open </a:t>
            </a:r>
            <a:r>
              <a:rPr lang="pt-BR" sz="1800" b="1" dirty="0" err="1" smtClean="0">
                <a:solidFill>
                  <a:srgbClr val="C00000"/>
                </a:solidFill>
              </a:rPr>
              <a:t>uiautomatorviewer</a:t>
            </a:r>
            <a:endParaRPr lang="pt-BR" sz="1800" b="1" dirty="0" smtClean="0">
              <a:solidFill>
                <a:srgbClr val="C00000"/>
              </a:solidFill>
            </a:endParaRPr>
          </a:p>
          <a:p>
            <a:endParaRPr lang="pt-BR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63" y="960698"/>
            <a:ext cx="4699375" cy="379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75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Inspecionando Elementos pelo UI </a:t>
            </a:r>
            <a:r>
              <a:rPr lang="pt-BR" dirty="0" err="1"/>
              <a:t>A</a:t>
            </a:r>
            <a:r>
              <a:rPr lang="pt-BR" dirty="0" err="1" smtClean="0"/>
              <a:t>utomator</a:t>
            </a:r>
            <a:r>
              <a:rPr lang="pt-BR" dirty="0" smtClean="0"/>
              <a:t> </a:t>
            </a:r>
            <a:r>
              <a:rPr lang="pt-BR" dirty="0" err="1" smtClean="0"/>
              <a:t>Viewer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9700" y="502202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/>
              <a:t>Interagindo com o </a:t>
            </a:r>
            <a:r>
              <a:rPr lang="pt-BR"/>
              <a:t>app</a:t>
            </a:r>
            <a:endParaRPr lang="x-none" dirty="0" err="1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064871"/>
            <a:ext cx="5602583" cy="339138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04899" y="1409630"/>
            <a:ext cx="3020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smtClean="0"/>
              <a:t>Para </a:t>
            </a:r>
            <a:r>
              <a:rPr lang="pt-BR" sz="1800" dirty="0"/>
              <a:t>inspecionar os elementos do aplicativo, abra a tela em que deseja ver os elementos no celular e clique em </a:t>
            </a:r>
            <a:r>
              <a:rPr lang="pt-BR" sz="1800" b="1" dirty="0" err="1">
                <a:solidFill>
                  <a:srgbClr val="C00000"/>
                </a:solidFill>
              </a:rPr>
              <a:t>Device</a:t>
            </a:r>
            <a:r>
              <a:rPr lang="pt-BR" sz="1800" b="1" dirty="0">
                <a:solidFill>
                  <a:srgbClr val="C00000"/>
                </a:solidFill>
              </a:rPr>
              <a:t> </a:t>
            </a:r>
            <a:r>
              <a:rPr lang="pt-BR" sz="1800" b="1" dirty="0" err="1" smtClean="0">
                <a:solidFill>
                  <a:srgbClr val="C00000"/>
                </a:solidFill>
              </a:rPr>
              <a:t>Screenshot</a:t>
            </a:r>
            <a:r>
              <a:rPr lang="pt-BR" sz="1800" dirty="0"/>
              <a:t> na ferramenta UI </a:t>
            </a:r>
            <a:r>
              <a:rPr lang="pt-BR" sz="1800" dirty="0" err="1"/>
              <a:t>Automator</a:t>
            </a:r>
            <a:r>
              <a:rPr lang="pt-BR" sz="1800" dirty="0"/>
              <a:t> </a:t>
            </a:r>
            <a:r>
              <a:rPr lang="pt-BR" sz="1800" dirty="0" err="1"/>
              <a:t>Viewer</a:t>
            </a:r>
            <a:r>
              <a:rPr lang="pt-BR" sz="1800" dirty="0"/>
              <a:t>.</a:t>
            </a:r>
            <a:endParaRPr lang="pt-BR" sz="1800" dirty="0" smtClean="0"/>
          </a:p>
        </p:txBody>
      </p:sp>
      <p:sp>
        <p:nvSpPr>
          <p:cNvPr id="12" name="Frame 11"/>
          <p:cNvSpPr/>
          <p:nvPr/>
        </p:nvSpPr>
        <p:spPr>
          <a:xfrm>
            <a:off x="139700" y="1064871"/>
            <a:ext cx="369586" cy="34475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86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err="1" smtClean="0"/>
              <a:t>Calabash-Android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Comandos Básicos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9700" y="502202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x-none" dirty="0"/>
              <a:t>Implementando os steps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08102" y="3675985"/>
            <a:ext cx="2530549" cy="1176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139700" y="779289"/>
            <a:ext cx="37956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Tocar em elementos:</a:t>
            </a:r>
          </a:p>
          <a:p>
            <a:r>
              <a:rPr lang="pt-BR" sz="1200" dirty="0" err="1" smtClean="0"/>
              <a:t>Touch</a:t>
            </a:r>
            <a:r>
              <a:rPr lang="pt-BR" sz="1200" dirty="0" smtClean="0"/>
              <a:t>(”query</a:t>
            </a:r>
            <a:r>
              <a:rPr lang="pt-BR" sz="1200" dirty="0" smtClean="0"/>
              <a:t>”)</a:t>
            </a:r>
          </a:p>
          <a:p>
            <a:endParaRPr lang="pt-BR" sz="1200" dirty="0" smtClean="0"/>
          </a:p>
          <a:p>
            <a:r>
              <a:rPr lang="pt-BR" sz="1200" b="1" dirty="0" err="1" smtClean="0"/>
              <a:t>Experar</a:t>
            </a:r>
            <a:r>
              <a:rPr lang="pt-BR" sz="1200" b="1" dirty="0" smtClean="0"/>
              <a:t> por um elemento aparecer na tela:</a:t>
            </a:r>
            <a:endParaRPr lang="pt-BR" sz="1200" b="1" dirty="0"/>
          </a:p>
          <a:p>
            <a:r>
              <a:rPr lang="pt-BR" sz="1200" dirty="0" err="1"/>
              <a:t>wait_for_elements_exist</a:t>
            </a:r>
            <a:r>
              <a:rPr lang="pt-BR" sz="1200" dirty="0"/>
              <a:t>(["* </a:t>
            </a:r>
            <a:r>
              <a:rPr lang="pt-BR" sz="1200" dirty="0" err="1"/>
              <a:t>text</a:t>
            </a:r>
            <a:r>
              <a:rPr lang="pt-BR" sz="1200" dirty="0" smtClean="0"/>
              <a:t>:''"], </a:t>
            </a:r>
            <a:r>
              <a:rPr lang="pt-BR" sz="1200" dirty="0"/>
              <a:t>:timeout =&gt; 40</a:t>
            </a:r>
            <a:r>
              <a:rPr lang="pt-BR" sz="1200" dirty="0" smtClean="0"/>
              <a:t>)</a:t>
            </a:r>
          </a:p>
          <a:p>
            <a:endParaRPr lang="pt-BR" sz="1200" dirty="0"/>
          </a:p>
          <a:p>
            <a:r>
              <a:rPr lang="en-US" sz="1200" b="1" dirty="0" err="1" smtClean="0"/>
              <a:t>Tocar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em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elemento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por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localização</a:t>
            </a:r>
            <a:r>
              <a:rPr lang="en-US" sz="1200" b="1" dirty="0"/>
              <a:t>:</a:t>
            </a:r>
            <a:endParaRPr lang="en-US" sz="1200" b="1" dirty="0" smtClean="0"/>
          </a:p>
          <a:p>
            <a:r>
              <a:rPr lang="en-US" sz="1200" dirty="0" err="1" smtClean="0"/>
              <a:t>perform_action</a:t>
            </a:r>
            <a:r>
              <a:rPr lang="en-US" sz="1200" dirty="0" smtClean="0"/>
              <a:t>('drag', 90, 0, 50, 50, 50)</a:t>
            </a:r>
          </a:p>
          <a:p>
            <a:endParaRPr lang="en-US" sz="1200" dirty="0" smtClean="0"/>
          </a:p>
          <a:p>
            <a:r>
              <a:rPr lang="en-US" sz="1200" b="1" dirty="0" err="1" smtClean="0"/>
              <a:t>Encontrar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elemento</a:t>
            </a:r>
            <a:r>
              <a:rPr lang="en-US" sz="1200" b="1" dirty="0" smtClean="0"/>
              <a:t>:</a:t>
            </a:r>
            <a:endParaRPr lang="en-US" sz="1200" b="1" dirty="0"/>
          </a:p>
          <a:p>
            <a:r>
              <a:rPr lang="en-US" sz="1200" dirty="0" smtClean="0"/>
              <a:t>Query(”*”)</a:t>
            </a:r>
          </a:p>
          <a:p>
            <a:endParaRPr lang="en-US" sz="1200" dirty="0" smtClean="0"/>
          </a:p>
          <a:p>
            <a:r>
              <a:rPr lang="en-US" sz="1200" b="1" dirty="0" err="1" smtClean="0"/>
              <a:t>Digitar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texto</a:t>
            </a:r>
            <a:r>
              <a:rPr lang="en-US" sz="1200" b="1" dirty="0" smtClean="0"/>
              <a:t>:</a:t>
            </a:r>
            <a:endParaRPr lang="en-US" sz="1200" b="1" dirty="0"/>
          </a:p>
          <a:p>
            <a:r>
              <a:rPr lang="en-US" sz="1200" dirty="0" err="1" smtClean="0"/>
              <a:t>keyboard_enter_text</a:t>
            </a:r>
            <a:r>
              <a:rPr lang="en-US" sz="1200" dirty="0"/>
              <a:t>(</a:t>
            </a:r>
            <a:r>
              <a:rPr lang="en-US" sz="1200" dirty="0" smtClean="0"/>
              <a:t>”teste”)</a:t>
            </a:r>
          </a:p>
          <a:p>
            <a:endParaRPr lang="en-US" sz="1200" dirty="0"/>
          </a:p>
          <a:p>
            <a:r>
              <a:rPr lang="en-US" sz="1200" b="1" dirty="0" err="1" smtClean="0"/>
              <a:t>Esconder</a:t>
            </a:r>
            <a:r>
              <a:rPr lang="en-US" sz="1200" b="1" dirty="0" smtClean="0"/>
              <a:t> o </a:t>
            </a:r>
            <a:r>
              <a:rPr lang="en-US" sz="1200" b="1" dirty="0" err="1" smtClean="0"/>
              <a:t>teclado</a:t>
            </a:r>
            <a:r>
              <a:rPr lang="en-US" sz="1200" b="1" dirty="0" smtClean="0"/>
              <a:t>:</a:t>
            </a:r>
          </a:p>
          <a:p>
            <a:r>
              <a:rPr lang="en-US" sz="1200" dirty="0" err="1" smtClean="0"/>
              <a:t>hide_soft_keyboard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b="1" dirty="0" err="1" smtClean="0"/>
              <a:t>Setar</a:t>
            </a:r>
            <a:r>
              <a:rPr lang="en-US" sz="1200" b="1" dirty="0" smtClean="0"/>
              <a:t> um </a:t>
            </a:r>
            <a:r>
              <a:rPr lang="en-US" sz="1200" b="1" dirty="0" err="1" smtClean="0"/>
              <a:t>texto</a:t>
            </a:r>
            <a:r>
              <a:rPr lang="en-US" sz="1200" b="1" dirty="0" smtClean="0"/>
              <a:t> no campo:</a:t>
            </a:r>
            <a:endParaRPr lang="en-US" sz="1200" b="1" dirty="0"/>
          </a:p>
          <a:p>
            <a:r>
              <a:rPr lang="en-US" sz="1200" dirty="0"/>
              <a:t>query("* id</a:t>
            </a:r>
            <a:r>
              <a:rPr lang="en-US" sz="1200" dirty="0" smtClean="0"/>
              <a:t>:'",</a:t>
            </a:r>
            <a:r>
              <a:rPr lang="en-US" sz="1200" dirty="0" err="1"/>
              <a:t>setText</a:t>
            </a:r>
            <a:r>
              <a:rPr lang="en-US" sz="1200" dirty="0"/>
              <a:t>:"#{</a:t>
            </a:r>
            <a:r>
              <a:rPr lang="en-US" sz="1200" dirty="0" err="1"/>
              <a:t>documento</a:t>
            </a:r>
            <a:r>
              <a:rPr lang="en-US" sz="1200" dirty="0"/>
              <a:t>}")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988689" y="751501"/>
            <a:ext cx="3936297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Scroll:</a:t>
            </a:r>
          </a:p>
          <a:p>
            <a:r>
              <a:rPr lang="pt-BR" sz="1200" dirty="0"/>
              <a:t>scroll("</a:t>
            </a:r>
            <a:r>
              <a:rPr lang="pt-BR" sz="1200" dirty="0" err="1"/>
              <a:t>ScrollView</a:t>
            </a:r>
            <a:r>
              <a:rPr lang="pt-BR" sz="1200" dirty="0"/>
              <a:t>", :</a:t>
            </a:r>
            <a:r>
              <a:rPr lang="pt-BR" sz="1200" dirty="0" err="1"/>
              <a:t>down</a:t>
            </a:r>
            <a:r>
              <a:rPr lang="pt-BR" sz="1200" dirty="0" smtClean="0"/>
              <a:t>)</a:t>
            </a:r>
          </a:p>
          <a:p>
            <a:r>
              <a:rPr lang="pt-BR" sz="1200" dirty="0"/>
              <a:t>scroll("</a:t>
            </a:r>
            <a:r>
              <a:rPr lang="pt-BR" sz="1200" dirty="0" err="1"/>
              <a:t>ScrollView</a:t>
            </a:r>
            <a:r>
              <a:rPr lang="pt-BR" sz="1200" dirty="0"/>
              <a:t>", </a:t>
            </a:r>
            <a:r>
              <a:rPr lang="pt-BR" sz="1200" dirty="0" smtClean="0"/>
              <a:t>:</a:t>
            </a:r>
            <a:r>
              <a:rPr lang="pt-BR" sz="1200" dirty="0" err="1" smtClean="0"/>
              <a:t>up</a:t>
            </a:r>
            <a:r>
              <a:rPr lang="pt-BR" sz="1200" dirty="0" smtClean="0"/>
              <a:t>)</a:t>
            </a:r>
          </a:p>
          <a:p>
            <a:endParaRPr lang="pt-BR" sz="1200" dirty="0"/>
          </a:p>
          <a:p>
            <a:r>
              <a:rPr lang="pt-BR" sz="1200" b="1" dirty="0" smtClean="0"/>
              <a:t>Botão </a:t>
            </a:r>
            <a:r>
              <a:rPr lang="pt-BR" sz="1200" b="1" dirty="0" err="1" smtClean="0"/>
              <a:t>back</a:t>
            </a:r>
            <a:r>
              <a:rPr lang="pt-BR" sz="1200" b="1" dirty="0" smtClean="0"/>
              <a:t> do teclado:</a:t>
            </a:r>
          </a:p>
          <a:p>
            <a:r>
              <a:rPr lang="pt-BR" sz="1200" dirty="0" err="1"/>
              <a:t>press_back_button</a:t>
            </a:r>
            <a:endParaRPr lang="pt-BR" sz="12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8561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1565" y="657225"/>
            <a:ext cx="3948521" cy="553998"/>
          </a:xfrm>
        </p:spPr>
        <p:txBody>
          <a:bodyPr/>
          <a:lstStyle/>
          <a:p>
            <a:r>
              <a:rPr lang="pt-BR" sz="4000" dirty="0"/>
              <a:t>Vamos </a:t>
            </a:r>
            <a:r>
              <a:rPr lang="pt-BR" sz="4000" dirty="0" smtClean="0"/>
              <a:t>Praticar?</a:t>
            </a:r>
            <a:endParaRPr lang="pt-BR" sz="4000" dirty="0"/>
          </a:p>
        </p:txBody>
      </p:sp>
      <p:pic>
        <p:nvPicPr>
          <p:cNvPr id="3076" name="Picture 4" descr="http://pre13.deviantart.net/28d2/th/pre/f/2011/261/c/4/son_goku_by_gerardo007-d4a9qr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3" y="1354931"/>
            <a:ext cx="1262947" cy="235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048500" y="504825"/>
            <a:ext cx="1028700" cy="1000125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746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3765309" y="2316949"/>
            <a:ext cx="252000" cy="252000"/>
          </a:xfrm>
          <a:prstGeom prst="rect">
            <a:avLst/>
          </a:prstGeom>
          <a:noFill/>
          <a:ln>
            <a:solidFill>
              <a:srgbClr val="FB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i="1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" name="Retângulo 7"/>
          <p:cNvSpPr/>
          <p:nvPr/>
        </p:nvSpPr>
        <p:spPr>
          <a:xfrm>
            <a:off x="5327409" y="2062091"/>
            <a:ext cx="252000" cy="252000"/>
          </a:xfrm>
          <a:prstGeom prst="rect">
            <a:avLst/>
          </a:prstGeom>
          <a:noFill/>
          <a:ln>
            <a:solidFill>
              <a:srgbClr val="FB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i="1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9" name="Retângulo 8"/>
          <p:cNvSpPr/>
          <p:nvPr/>
        </p:nvSpPr>
        <p:spPr>
          <a:xfrm>
            <a:off x="6858826" y="1810155"/>
            <a:ext cx="252000" cy="254143"/>
          </a:xfrm>
          <a:prstGeom prst="rect">
            <a:avLst/>
          </a:prstGeom>
          <a:noFill/>
          <a:ln>
            <a:solidFill>
              <a:srgbClr val="FB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i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3265389" y="2685121"/>
            <a:ext cx="12416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i="1" dirty="0" smtClean="0"/>
              <a:t>Começando um projeto</a:t>
            </a:r>
            <a:endParaRPr lang="pt-BR" sz="1600" i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859684" y="2328506"/>
            <a:ext cx="11874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i="1" dirty="0" smtClean="0"/>
              <a:t>Interagindo com o </a:t>
            </a:r>
            <a:r>
              <a:rPr lang="pt-BR" sz="1600" i="1" dirty="0" err="1" smtClean="0"/>
              <a:t>app</a:t>
            </a:r>
            <a:endParaRPr lang="pt-BR" sz="1600" i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6228437" y="2082285"/>
            <a:ext cx="170280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i="1" dirty="0" smtClean="0"/>
              <a:t>Aplicando o </a:t>
            </a:r>
            <a:r>
              <a:rPr lang="pt-BR" sz="1600" i="1" dirty="0" err="1" smtClean="0"/>
              <a:t>Screen</a:t>
            </a:r>
            <a:r>
              <a:rPr lang="pt-BR" sz="1600" i="1" dirty="0" err="1" smtClean="0"/>
              <a:t>Objects</a:t>
            </a:r>
            <a:endParaRPr lang="pt-BR" sz="1600" i="1" dirty="0"/>
          </a:p>
        </p:txBody>
      </p:sp>
      <p:sp>
        <p:nvSpPr>
          <p:cNvPr id="15" name="Retângulo 14"/>
          <p:cNvSpPr/>
          <p:nvPr/>
        </p:nvSpPr>
        <p:spPr>
          <a:xfrm>
            <a:off x="2222258" y="2568949"/>
            <a:ext cx="252000" cy="252000"/>
          </a:xfrm>
          <a:prstGeom prst="rect">
            <a:avLst/>
          </a:prstGeom>
          <a:noFill/>
          <a:ln>
            <a:solidFill>
              <a:srgbClr val="FB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b="1" i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1866750" y="2931343"/>
            <a:ext cx="96301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i="1" dirty="0" smtClean="0"/>
              <a:t>Para Relembrar</a:t>
            </a:r>
            <a:endParaRPr lang="pt-BR" sz="1600" i="1" dirty="0"/>
          </a:p>
        </p:txBody>
      </p:sp>
    </p:spTree>
    <p:extLst>
      <p:ext uri="{BB962C8B-B14F-4D97-AF65-F5344CB8AC3E}">
        <p14:creationId xmlns:p14="http://schemas.microsoft.com/office/powerpoint/2010/main" val="1245257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Vamos Praticar?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Automatizando na prática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40047" y="1087421"/>
            <a:ext cx="8521353" cy="3490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750"/>
              </a:spcBef>
              <a:defRPr/>
            </a:pPr>
            <a:endParaRPr lang="pt-BR" dirty="0">
              <a:hlinkClick r:id="rId3" action="ppaction://hlinksldjump"/>
            </a:endParaRPr>
          </a:p>
          <a:p>
            <a:pPr lvl="0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3000" i="1" dirty="0" smtClean="0">
                <a:solidFill>
                  <a:srgbClr val="0C0C0C"/>
                </a:solidFill>
                <a:hlinkClick r:id="rId3" action="ppaction://hlinksldjump"/>
              </a:rPr>
              <a:t>Exercício:</a:t>
            </a:r>
            <a:endParaRPr lang="pt-BR" sz="2500" i="1" dirty="0" smtClean="0">
              <a:solidFill>
                <a:srgbClr val="0C0C0C"/>
              </a:solidFill>
            </a:endParaRP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2500" i="1" dirty="0" smtClean="0">
                <a:solidFill>
                  <a:srgbClr val="0C0C0C"/>
                </a:solidFill>
              </a:rPr>
              <a:t>Automatize a criação do cadastro de um carro no </a:t>
            </a:r>
            <a:r>
              <a:rPr lang="pt-BR" sz="2500" i="1" dirty="0" err="1" smtClean="0">
                <a:solidFill>
                  <a:srgbClr val="0C0C0C"/>
                </a:solidFill>
              </a:rPr>
              <a:t>AppCarros.apk</a:t>
            </a:r>
            <a:endParaRPr lang="pt-BR" sz="2500" i="1" dirty="0" smtClean="0">
              <a:solidFill>
                <a:srgbClr val="0C0C0C"/>
              </a:solidFill>
            </a:endParaRP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endParaRPr lang="pt-BR" sz="2500" i="1" dirty="0" smtClean="0">
              <a:solidFill>
                <a:srgbClr val="0C0C0C"/>
              </a:solidFill>
            </a:endParaRP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1500" i="1" dirty="0">
                <a:solidFill>
                  <a:srgbClr val="0C0C0C"/>
                </a:solidFill>
              </a:rPr>
              <a:t>*</a:t>
            </a:r>
            <a:r>
              <a:rPr lang="pt-BR" sz="1500" b="1" i="1" dirty="0">
                <a:solidFill>
                  <a:srgbClr val="FF0000"/>
                </a:solidFill>
              </a:rPr>
              <a:t>Dica:</a:t>
            </a: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1500" b="1" i="1" u="sng" dirty="0">
                <a:solidFill>
                  <a:srgbClr val="0070C0"/>
                </a:solidFill>
              </a:rPr>
              <a:t>Leia</a:t>
            </a:r>
            <a:r>
              <a:rPr lang="pt-BR" sz="1500" i="1" dirty="0">
                <a:solidFill>
                  <a:srgbClr val="0070C0"/>
                </a:solidFill>
              </a:rPr>
              <a:t> e </a:t>
            </a:r>
            <a:r>
              <a:rPr lang="pt-BR" sz="1500" b="1" i="1" u="sng" dirty="0">
                <a:solidFill>
                  <a:srgbClr val="0070C0"/>
                </a:solidFill>
              </a:rPr>
              <a:t>entenda</a:t>
            </a:r>
            <a:r>
              <a:rPr lang="pt-BR" sz="1500" i="1" dirty="0">
                <a:solidFill>
                  <a:srgbClr val="0070C0"/>
                </a:solidFill>
              </a:rPr>
              <a:t> o enunciado antes de iniciar o processo de escrita do cenário em BDD e da automação dele.</a:t>
            </a: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1500" b="1" i="1" dirty="0">
                <a:solidFill>
                  <a:srgbClr val="0070C0"/>
                </a:solidFill>
              </a:rPr>
              <a:t>Execute o cenário manualmente</a:t>
            </a:r>
            <a:r>
              <a:rPr lang="pt-BR" sz="1500" i="1" dirty="0">
                <a:solidFill>
                  <a:srgbClr val="0070C0"/>
                </a:solidFill>
              </a:rPr>
              <a:t>, se caso for necessário!</a:t>
            </a: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endParaRPr lang="pt-BR" sz="1500" b="1" i="1" dirty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670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Praticar?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Automatizando na prática!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140173" y="1176131"/>
            <a:ext cx="7175152" cy="2964815"/>
          </a:xfrm>
        </p:spPr>
        <p:txBody>
          <a:bodyPr numCol="2"/>
          <a:lstStyle/>
          <a:p>
            <a:r>
              <a:rPr lang="pt-BR" sz="4000" dirty="0"/>
              <a:t>Todos os cenários estão </a:t>
            </a:r>
            <a:r>
              <a:rPr lang="pt-BR" sz="4000" dirty="0">
                <a:solidFill>
                  <a:srgbClr val="00B050"/>
                </a:solidFill>
              </a:rPr>
              <a:t>verdes</a:t>
            </a:r>
            <a:r>
              <a:rPr lang="pt-BR" sz="4000" dirty="0" smtClean="0"/>
              <a:t>?</a:t>
            </a:r>
          </a:p>
          <a:p>
            <a:pPr algn="ctr"/>
            <a:r>
              <a:rPr lang="pt-BR" sz="4000" dirty="0" smtClean="0"/>
              <a:t> </a:t>
            </a:r>
            <a:r>
              <a:rPr lang="pt-BR" sz="4000" dirty="0"/>
              <a:t/>
            </a:r>
            <a:br>
              <a:rPr lang="pt-BR" sz="4000" dirty="0"/>
            </a:br>
            <a:r>
              <a:rPr lang="pt-BR" sz="4000" b="1" i="0" dirty="0" smtClean="0"/>
              <a:t>Parabéns</a:t>
            </a:r>
            <a:r>
              <a:rPr lang="pt-BR" sz="4000" b="1" i="0" dirty="0"/>
              <a:t>!!!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1026" name="Picture 2" descr="http://www.pngmart.com/files/2/Goku-PNG-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17" y="308214"/>
            <a:ext cx="4700650" cy="47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090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0614" y="1643621"/>
            <a:ext cx="6628418" cy="443198"/>
          </a:xfrm>
        </p:spPr>
        <p:txBody>
          <a:bodyPr/>
          <a:lstStyle/>
          <a:p>
            <a:r>
              <a:rPr lang="pt-BR" dirty="0" smtClean="0"/>
              <a:t>Aplicando </a:t>
            </a:r>
            <a:r>
              <a:rPr lang="pt-BR" dirty="0" err="1" smtClean="0"/>
              <a:t>ScreenObjects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4041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Arquitetura do </a:t>
            </a:r>
            <a:r>
              <a:rPr lang="pt-BR" dirty="0" err="1" smtClean="0"/>
              <a:t>screenObjects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9700" y="502202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Aplicando </a:t>
            </a:r>
            <a:r>
              <a:rPr lang="pt-BR" dirty="0" err="1" smtClean="0"/>
              <a:t>ScreenObjects</a:t>
            </a:r>
            <a:endParaRPr lang="x-none" dirty="0" err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706860" y="1097467"/>
            <a:ext cx="3043337" cy="2925417"/>
          </a:xfrm>
        </p:spPr>
        <p:txBody>
          <a:bodyPr lIns="0" tIns="0" rIns="0" bIns="0" anchor="t"/>
          <a:lstStyle/>
          <a:p>
            <a:pPr>
              <a:lnSpc>
                <a:spcPct val="150000"/>
              </a:lnSpc>
            </a:pPr>
            <a:endParaRPr lang="pt-BR" sz="1800" i="0" dirty="0" smtClean="0"/>
          </a:p>
          <a:p>
            <a:pPr>
              <a:lnSpc>
                <a:spcPct val="150000"/>
              </a:lnSpc>
            </a:pPr>
            <a:r>
              <a:rPr lang="pt-BR" sz="1800" i="0" dirty="0" smtClean="0"/>
              <a:t>Crie a pasta de </a:t>
            </a:r>
            <a:r>
              <a:rPr lang="pt-BR" sz="1800" i="0" dirty="0" err="1" smtClean="0"/>
              <a:t>screens</a:t>
            </a:r>
            <a:r>
              <a:rPr lang="pt-BR" sz="1800" i="0" dirty="0" smtClean="0"/>
              <a:t> para salvar o mapeamento de campos de cada tela do </a:t>
            </a:r>
            <a:r>
              <a:rPr lang="pt-BR" sz="1800" i="0" dirty="0" err="1" smtClean="0"/>
              <a:t>app</a:t>
            </a:r>
            <a:r>
              <a:rPr lang="pt-BR" sz="1800" i="0" dirty="0" smtClean="0"/>
              <a:t>.</a:t>
            </a:r>
            <a:endParaRPr lang="x-none" sz="1800" i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70" y="991726"/>
            <a:ext cx="3365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0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Arquitetura do </a:t>
            </a:r>
            <a:r>
              <a:rPr lang="pt-BR" dirty="0" err="1" smtClean="0"/>
              <a:t>screenObjects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9700" y="502202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Aplicando </a:t>
            </a:r>
            <a:r>
              <a:rPr lang="pt-BR" dirty="0" err="1" smtClean="0"/>
              <a:t>ScreenObjects</a:t>
            </a:r>
            <a:endParaRPr lang="x-none" dirty="0" err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139700" y="786499"/>
            <a:ext cx="2777120" cy="428843"/>
          </a:xfrm>
        </p:spPr>
        <p:txBody>
          <a:bodyPr lIns="0" tIns="0" rIns="0" bIns="0" anchor="t"/>
          <a:lstStyle/>
          <a:p>
            <a:pPr>
              <a:lnSpc>
                <a:spcPct val="150000"/>
              </a:lnSpc>
            </a:pPr>
            <a:r>
              <a:rPr lang="pt-BR" sz="1800" i="0" smtClean="0"/>
              <a:t>Criando </a:t>
            </a:r>
            <a:r>
              <a:rPr lang="pt-BR" sz="1800" i="0" dirty="0" smtClean="0"/>
              <a:t>a </a:t>
            </a:r>
            <a:r>
              <a:rPr lang="pt-BR" sz="1800" i="0" dirty="0" err="1" smtClean="0"/>
              <a:t>screen</a:t>
            </a:r>
            <a:r>
              <a:rPr lang="pt-BR" sz="1800" i="0" dirty="0" smtClean="0"/>
              <a:t>:</a:t>
            </a:r>
            <a:endParaRPr lang="x-none" sz="1800" i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0" y="1144941"/>
            <a:ext cx="5080483" cy="2799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5"/>
          <a:stretch/>
        </p:blipFill>
        <p:spPr>
          <a:xfrm>
            <a:off x="4467829" y="1909818"/>
            <a:ext cx="4488244" cy="279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6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Arquitetura do </a:t>
            </a:r>
            <a:r>
              <a:rPr lang="pt-BR" dirty="0" err="1" smtClean="0"/>
              <a:t>screenObjects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139700" y="502202"/>
            <a:ext cx="8785286" cy="249299"/>
          </a:xfrm>
        </p:spPr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Aplicando </a:t>
            </a:r>
            <a:r>
              <a:rPr lang="pt-BR" dirty="0" err="1" smtClean="0"/>
              <a:t>ScreenObjects</a:t>
            </a:r>
            <a:endParaRPr lang="x-none" dirty="0" err="1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>
          <a:xfrm>
            <a:off x="324894" y="1161651"/>
            <a:ext cx="3159085" cy="385661"/>
          </a:xfrm>
        </p:spPr>
        <p:txBody>
          <a:bodyPr lIns="0" tIns="0" rIns="0" bIns="0" anchor="t"/>
          <a:lstStyle/>
          <a:p>
            <a:pPr>
              <a:lnSpc>
                <a:spcPct val="100000"/>
              </a:lnSpc>
            </a:pPr>
            <a:r>
              <a:rPr lang="pt-BR" sz="1800" i="0" dirty="0" smtClean="0"/>
              <a:t>Criando o arquivo de </a:t>
            </a:r>
            <a:r>
              <a:rPr lang="pt-BR" sz="1800" i="0" dirty="0" err="1" smtClean="0"/>
              <a:t>Steps</a:t>
            </a:r>
            <a:r>
              <a:rPr lang="pt-BR" sz="1800" i="0" dirty="0"/>
              <a:t>:</a:t>
            </a:r>
            <a:endParaRPr lang="x-none" sz="1800" i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95" y="1547312"/>
            <a:ext cx="7812108" cy="30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7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61565" y="657225"/>
            <a:ext cx="3948521" cy="553998"/>
          </a:xfrm>
        </p:spPr>
        <p:txBody>
          <a:bodyPr/>
          <a:lstStyle/>
          <a:p>
            <a:r>
              <a:rPr lang="pt-BR" sz="4000" dirty="0"/>
              <a:t>Vamos </a:t>
            </a:r>
            <a:r>
              <a:rPr lang="pt-BR" sz="4000" dirty="0" smtClean="0"/>
              <a:t>Praticar?</a:t>
            </a:r>
            <a:endParaRPr lang="pt-BR" sz="4000" dirty="0"/>
          </a:p>
        </p:txBody>
      </p:sp>
      <p:pic>
        <p:nvPicPr>
          <p:cNvPr id="3076" name="Picture 4" descr="http://pre13.deviantart.net/28d2/th/pre/f/2011/261/c/4/son_goku_by_gerardo007-d4a9qr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53" y="1354931"/>
            <a:ext cx="1262947" cy="235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048500" y="504825"/>
            <a:ext cx="1028700" cy="1000125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891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0047" y="142015"/>
            <a:ext cx="8785286" cy="332399"/>
          </a:xfrm>
        </p:spPr>
        <p:txBody>
          <a:bodyPr/>
          <a:lstStyle/>
          <a:p>
            <a:r>
              <a:rPr lang="pt-BR" dirty="0" smtClean="0"/>
              <a:t>Vamos Praticar?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Automatizando na prática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40047" y="1087421"/>
            <a:ext cx="8785286" cy="396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750"/>
              </a:spcBef>
              <a:defRPr/>
            </a:pPr>
            <a:endParaRPr lang="pt-BR" sz="2400" i="1" smtClean="0">
              <a:solidFill>
                <a:srgbClr val="0C0C0C"/>
              </a:solidFill>
              <a:hlinkClick r:id="rId3" action="ppaction://hlinksldjump"/>
            </a:endParaRPr>
          </a:p>
          <a:p>
            <a:pPr lvl="0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2400" i="1" dirty="0" smtClean="0">
                <a:solidFill>
                  <a:srgbClr val="0C0C0C"/>
                </a:solidFill>
                <a:hlinkClick r:id="rId3" action="ppaction://hlinksldjump"/>
              </a:rPr>
              <a:t>Exercício:</a:t>
            </a:r>
            <a:endParaRPr lang="pt-BR" sz="2400" i="1" dirty="0">
              <a:solidFill>
                <a:srgbClr val="0C0C0C"/>
              </a:solidFill>
            </a:endParaRPr>
          </a:p>
          <a:p>
            <a:pPr lvl="0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2500" i="1" dirty="0" smtClean="0">
                <a:solidFill>
                  <a:srgbClr val="0C0C0C"/>
                </a:solidFill>
              </a:rPr>
              <a:t>	</a:t>
            </a:r>
            <a:r>
              <a:rPr lang="pt-BR" sz="2200" i="1" dirty="0" err="1" smtClean="0">
                <a:solidFill>
                  <a:srgbClr val="0C0C0C"/>
                </a:solidFill>
              </a:rPr>
              <a:t>Refatore</a:t>
            </a:r>
            <a:r>
              <a:rPr lang="pt-BR" sz="2200" i="1" dirty="0" smtClean="0">
                <a:solidFill>
                  <a:srgbClr val="0C0C0C"/>
                </a:solidFill>
              </a:rPr>
              <a:t> o cenário de cadastro de um carro no </a:t>
            </a:r>
            <a:r>
              <a:rPr lang="pt-BR" sz="2200" i="1" dirty="0" err="1" smtClean="0">
                <a:solidFill>
                  <a:srgbClr val="0C0C0C"/>
                </a:solidFill>
              </a:rPr>
              <a:t>AppCarros.apk</a:t>
            </a:r>
            <a:r>
              <a:rPr lang="pt-BR" sz="2200" i="1" dirty="0" smtClean="0">
                <a:solidFill>
                  <a:srgbClr val="0C0C0C"/>
                </a:solidFill>
              </a:rPr>
              <a:t> passando para </a:t>
            </a:r>
            <a:r>
              <a:rPr lang="pt-BR" sz="2200" i="1" dirty="0" err="1" smtClean="0">
                <a:solidFill>
                  <a:srgbClr val="0C0C0C"/>
                </a:solidFill>
              </a:rPr>
              <a:t>ServicesObjects</a:t>
            </a:r>
            <a:r>
              <a:rPr lang="pt-BR" sz="2200" i="1" dirty="0" smtClean="0">
                <a:solidFill>
                  <a:srgbClr val="0C0C0C"/>
                </a:solidFill>
              </a:rPr>
              <a:t>.</a:t>
            </a:r>
            <a:endParaRPr lang="pt-BR" sz="2200" i="1" dirty="0" smtClean="0">
              <a:solidFill>
                <a:srgbClr val="0C0C0C"/>
              </a:solidFill>
            </a:endParaRP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endParaRPr lang="pt-BR" sz="2500" i="1" dirty="0" smtClean="0">
              <a:solidFill>
                <a:srgbClr val="0C0C0C"/>
              </a:solidFill>
            </a:endParaRP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endParaRPr lang="pt-BR" sz="2500" i="1" dirty="0" smtClean="0">
              <a:solidFill>
                <a:srgbClr val="0C0C0C"/>
              </a:solidFill>
            </a:endParaRP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1500" i="1" dirty="0">
                <a:solidFill>
                  <a:srgbClr val="0C0C0C"/>
                </a:solidFill>
              </a:rPr>
              <a:t>*</a:t>
            </a:r>
            <a:r>
              <a:rPr lang="pt-BR" sz="1500" b="1" i="1" dirty="0">
                <a:solidFill>
                  <a:srgbClr val="FF0000"/>
                </a:solidFill>
              </a:rPr>
              <a:t>Dica:</a:t>
            </a: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1500" b="1" i="1" u="sng" dirty="0">
                <a:solidFill>
                  <a:srgbClr val="0070C0"/>
                </a:solidFill>
              </a:rPr>
              <a:t>Leia</a:t>
            </a:r>
            <a:r>
              <a:rPr lang="pt-BR" sz="1500" i="1" dirty="0">
                <a:solidFill>
                  <a:srgbClr val="0070C0"/>
                </a:solidFill>
              </a:rPr>
              <a:t> e </a:t>
            </a:r>
            <a:r>
              <a:rPr lang="pt-BR" sz="1500" b="1" i="1" u="sng" dirty="0">
                <a:solidFill>
                  <a:srgbClr val="0070C0"/>
                </a:solidFill>
              </a:rPr>
              <a:t>entenda</a:t>
            </a:r>
            <a:r>
              <a:rPr lang="pt-BR" sz="1500" i="1" dirty="0">
                <a:solidFill>
                  <a:srgbClr val="0070C0"/>
                </a:solidFill>
              </a:rPr>
              <a:t> o enunciado antes de iniciar o processo de escrita do cenário em BDD e da automação dele.</a:t>
            </a: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r>
              <a:rPr lang="pt-BR" sz="1500" b="1" i="1" dirty="0">
                <a:solidFill>
                  <a:srgbClr val="0070C0"/>
                </a:solidFill>
              </a:rPr>
              <a:t>Execute o cenário manualmente</a:t>
            </a:r>
            <a:r>
              <a:rPr lang="pt-BR" sz="1500" i="1" dirty="0">
                <a:solidFill>
                  <a:srgbClr val="0070C0"/>
                </a:solidFill>
              </a:rPr>
              <a:t>, se caso for necessário!</a:t>
            </a:r>
          </a:p>
          <a:p>
            <a:pPr lvl="1">
              <a:lnSpc>
                <a:spcPct val="90000"/>
              </a:lnSpc>
              <a:spcBef>
                <a:spcPts val="750"/>
              </a:spcBef>
              <a:defRPr/>
            </a:pPr>
            <a:endParaRPr lang="pt-BR" sz="1500" b="1" i="1" dirty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81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Praticar?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Automatizando na prática!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140173" y="1176131"/>
            <a:ext cx="7175152" cy="2964815"/>
          </a:xfrm>
        </p:spPr>
        <p:txBody>
          <a:bodyPr numCol="2"/>
          <a:lstStyle/>
          <a:p>
            <a:r>
              <a:rPr lang="pt-BR" sz="4000" dirty="0"/>
              <a:t>Todos os cenários estão </a:t>
            </a:r>
            <a:r>
              <a:rPr lang="pt-BR" sz="4000" dirty="0">
                <a:solidFill>
                  <a:srgbClr val="00B050"/>
                </a:solidFill>
              </a:rPr>
              <a:t>verdes</a:t>
            </a:r>
            <a:r>
              <a:rPr lang="pt-BR" sz="4000" dirty="0" smtClean="0"/>
              <a:t>?</a:t>
            </a:r>
          </a:p>
          <a:p>
            <a:pPr algn="ctr"/>
            <a:r>
              <a:rPr lang="pt-BR" sz="4000" dirty="0" smtClean="0"/>
              <a:t> </a:t>
            </a:r>
            <a:r>
              <a:rPr lang="pt-BR" sz="4000" dirty="0"/>
              <a:t/>
            </a:r>
            <a:br>
              <a:rPr lang="pt-BR" sz="4000" dirty="0"/>
            </a:br>
            <a:r>
              <a:rPr lang="pt-BR" sz="4000" b="1" i="0" dirty="0" smtClean="0"/>
              <a:t>Parabéns</a:t>
            </a:r>
            <a:r>
              <a:rPr lang="pt-BR" sz="4000" b="1" i="0" dirty="0"/>
              <a:t>!!!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1026" name="Picture 2" descr="http://www.pngmart.com/files/2/Goku-PNG-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17" y="308214"/>
            <a:ext cx="4700650" cy="47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613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Retrospectiva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644651" y="1317624"/>
            <a:ext cx="3746500" cy="215900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i="0" dirty="0"/>
              <a:t>O </a:t>
            </a:r>
            <a:r>
              <a:rPr lang="pt-BR" sz="2000" i="0" dirty="0" smtClean="0"/>
              <a:t>que foi bom?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i="0" dirty="0" smtClean="0"/>
              <a:t>O </a:t>
            </a:r>
            <a:r>
              <a:rPr lang="pt-BR" sz="2000" i="0" dirty="0"/>
              <a:t>que podemos </a:t>
            </a:r>
            <a:r>
              <a:rPr lang="pt-BR" sz="2000" i="0" dirty="0" smtClean="0"/>
              <a:t>melhorar?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000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i="0" dirty="0"/>
              <a:t>O que </a:t>
            </a:r>
            <a:r>
              <a:rPr lang="pt-BR" sz="2000" i="0" dirty="0" smtClean="0"/>
              <a:t>não foi bom?</a:t>
            </a:r>
            <a:endParaRPr lang="pt-BR" sz="2000" i="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6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relembrar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0826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Desafio!!!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Automatizando na prática!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54643" y="958850"/>
            <a:ext cx="8670282" cy="4003405"/>
          </a:xfrm>
        </p:spPr>
        <p:txBody>
          <a:bodyPr lIns="0" tIns="0" rIns="0" bIns="0" numCol="1" anchor="t"/>
          <a:lstStyle/>
          <a:p>
            <a:r>
              <a:rPr lang="pt-BR" dirty="0"/>
              <a:t>Automatize </a:t>
            </a:r>
            <a:r>
              <a:rPr lang="pt-BR" dirty="0" smtClean="0"/>
              <a:t>os seguintes </a:t>
            </a:r>
            <a:r>
              <a:rPr lang="pt-BR" dirty="0" smtClean="0"/>
              <a:t>cenários do aplicativo Carros, </a:t>
            </a:r>
            <a:r>
              <a:rPr lang="pt-BR" dirty="0"/>
              <a:t>seguindo as definições que aprendeu nesse </a:t>
            </a:r>
            <a:r>
              <a:rPr lang="pt-BR" dirty="0" err="1"/>
              <a:t>dojo</a:t>
            </a:r>
            <a:r>
              <a:rPr lang="pt-BR" dirty="0"/>
              <a:t>:</a:t>
            </a:r>
          </a:p>
          <a:p>
            <a:endParaRPr lang="pt-BR" dirty="0" smtClean="0"/>
          </a:p>
          <a:p>
            <a:pPr marL="342900" indent="-342900">
              <a:buAutoNum type="arabicPeriod"/>
            </a:pPr>
            <a:r>
              <a:rPr lang="pt-BR" dirty="0" smtClean="0"/>
              <a:t>Edite um cadastro realizado</a:t>
            </a:r>
            <a:endParaRPr lang="pt-BR" dirty="0" smtClean="0"/>
          </a:p>
          <a:p>
            <a:pPr marL="342900" indent="-342900">
              <a:buAutoNum type="arabicPeriod"/>
            </a:pPr>
            <a:r>
              <a:rPr lang="pt-BR" dirty="0" smtClean="0"/>
              <a:t>Exclua um cadastro realizado</a:t>
            </a:r>
          </a:p>
          <a:p>
            <a:pPr marL="342900" indent="-342900">
              <a:buAutoNum type="arabicPeriod"/>
            </a:pPr>
            <a:endParaRPr lang="pt-BR" dirty="0"/>
          </a:p>
          <a:p>
            <a:r>
              <a:rPr lang="pt-BR" dirty="0" smtClean="0"/>
              <a:t>Ambos devem conter o conceito de </a:t>
            </a:r>
            <a:r>
              <a:rPr lang="pt-BR" dirty="0" err="1" smtClean="0"/>
              <a:t>ScreenObjects</a:t>
            </a:r>
            <a:r>
              <a:rPr lang="pt-BR" dirty="0" smtClean="0"/>
              <a:t> aplicado.</a:t>
            </a:r>
            <a:endParaRPr lang="pt-BR" dirty="0" smtClean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algn="ctr"/>
            <a:r>
              <a:rPr lang="pt-BR" dirty="0" smtClean="0"/>
              <a:t>Concluído o desafio, coloque o projeto no </a:t>
            </a:r>
            <a:r>
              <a:rPr lang="pt-BR" b="1" i="0" dirty="0" smtClean="0">
                <a:solidFill>
                  <a:srgbClr val="00B050"/>
                </a:solidFill>
              </a:rPr>
              <a:t>GitHub</a:t>
            </a:r>
          </a:p>
          <a:p>
            <a:pPr algn="ctr"/>
            <a:r>
              <a:rPr lang="pt-BR" i="0" dirty="0" smtClean="0"/>
              <a:t>e envie o link para </a:t>
            </a:r>
            <a:r>
              <a:rPr lang="pt-BR" i="0" dirty="0" smtClean="0">
                <a:hlinkClick r:id="rId2"/>
              </a:rPr>
              <a:t>contato_dojo@inmetrics.com.br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11078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849328" y="2546420"/>
            <a:ext cx="61670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Obrigado pela presença!!!</a:t>
            </a:r>
            <a:endParaRPr lang="pt-BR" sz="4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983702" y="4266232"/>
            <a:ext cx="3993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Dúvidas</a:t>
            </a:r>
            <a:r>
              <a:rPr lang="pt-BR" sz="1600" smtClean="0"/>
              <a:t>? </a:t>
            </a:r>
            <a:r>
              <a:rPr lang="pt-BR" sz="1600" dirty="0" smtClean="0">
                <a:hlinkClick r:id="rId2"/>
              </a:rPr>
              <a:t>contato_dojo@inmetrics.com.br</a:t>
            </a:r>
            <a:endParaRPr lang="pt-BR" sz="1600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2770"/>
            <a:ext cx="42392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8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6581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963664" y="280217"/>
            <a:ext cx="6628418" cy="443198"/>
          </a:xfrm>
        </p:spPr>
        <p:txBody>
          <a:bodyPr/>
          <a:lstStyle/>
          <a:p>
            <a:r>
              <a:rPr lang="pt-BR" dirty="0"/>
              <a:t>Dinâmica </a:t>
            </a:r>
            <a:r>
              <a:rPr lang="pt-BR" dirty="0" err="1"/>
              <a:t>Dojo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690562"/>
            <a:ext cx="6667500" cy="3762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24500" y="490220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3" y="723415"/>
            <a:ext cx="8407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1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Antes de começar</a:t>
            </a:r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x-none" dirty="0"/>
              <a:t>Configurando sua máquina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50095" y="958850"/>
            <a:ext cx="8774830" cy="3475038"/>
          </a:xfrm>
        </p:spPr>
        <p:txBody>
          <a:bodyPr lIns="0" tIns="0" rIns="0" bIns="0" anchor="t"/>
          <a:lstStyle/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x-none" dirty="0" smtClean="0">
                <a:solidFill>
                  <a:srgbClr val="C00000"/>
                </a:solidFill>
              </a:rPr>
              <a:t>Ruby </a:t>
            </a:r>
            <a:r>
              <a:rPr lang="x-none" dirty="0">
                <a:solidFill>
                  <a:srgbClr val="C00000"/>
                </a:solidFill>
              </a:rPr>
              <a:t>for Windows:</a:t>
            </a:r>
            <a:r>
              <a:rPr lang="x-none" dirty="0"/>
              <a:t> linguagem de programação utilizada nos testes.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x-none" dirty="0">
                <a:solidFill>
                  <a:srgbClr val="C00000"/>
                </a:solidFill>
              </a:rPr>
              <a:t>cmder for Windows:</a:t>
            </a:r>
            <a:r>
              <a:rPr lang="x-none" dirty="0"/>
              <a:t> Sistema que trás as funcionalidades </a:t>
            </a:r>
            <a:r>
              <a:rPr lang="x-none" dirty="0" err="1"/>
              <a:t>bash</a:t>
            </a:r>
            <a:r>
              <a:rPr lang="x-none" dirty="0"/>
              <a:t> (Terminal) para o Windows.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x-none" dirty="0" err="1">
                <a:solidFill>
                  <a:srgbClr val="C00000"/>
                </a:solidFill>
              </a:rPr>
              <a:t>DevKit</a:t>
            </a:r>
            <a:r>
              <a:rPr lang="x-none" dirty="0">
                <a:solidFill>
                  <a:srgbClr val="C00000"/>
                </a:solidFill>
              </a:rPr>
              <a:t>:</a:t>
            </a:r>
            <a:r>
              <a:rPr lang="x-none" dirty="0"/>
              <a:t> Kit de ferramentas que o sistema operacional precisa para que o desenvolvimento funcione.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x-none" dirty="0" smtClean="0">
                <a:solidFill>
                  <a:srgbClr val="C00000"/>
                </a:solidFill>
              </a:rPr>
              <a:t>SublimeText</a:t>
            </a:r>
            <a:r>
              <a:rPr lang="x-none" dirty="0">
                <a:solidFill>
                  <a:srgbClr val="C00000"/>
                </a:solidFill>
              </a:rPr>
              <a:t>: </a:t>
            </a:r>
            <a:r>
              <a:rPr lang="x-none" dirty="0"/>
              <a:t>Editor de texto com funções úteis para escrever o código da automação de testes</a:t>
            </a:r>
            <a:r>
              <a:rPr lang="x-none" dirty="0" smtClean="0"/>
              <a:t>.</a:t>
            </a:r>
            <a:endParaRPr lang="en-US" dirty="0" smtClean="0"/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Android Studio: </a:t>
            </a:r>
            <a:r>
              <a:rPr lang="en-US" dirty="0" smtClean="0"/>
              <a:t>Ferramenta de desenvolvimento para aplicativos Android</a:t>
            </a:r>
            <a:endParaRPr lang="pt-BR" sz="1600" dirty="0"/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C00000"/>
                </a:solidFill>
              </a:rPr>
              <a:t>JAVA: </a:t>
            </a:r>
            <a:r>
              <a:rPr lang="pt-BR" sz="1600" dirty="0" smtClean="0"/>
              <a:t>Linguagem de programação utilizada no desenvolvimento do aplicativo 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C00000"/>
                </a:solidFill>
              </a:rPr>
              <a:t>JDK: </a:t>
            </a:r>
            <a:r>
              <a:rPr lang="pt-BR" sz="1600" i="0" dirty="0"/>
              <a:t>é um conjunto de utilitários que permitem criar sistemas de software para a plataforma Java.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73985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Antes de começar</a:t>
            </a:r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Configurando o Emulador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50503" y="819921"/>
            <a:ext cx="8774830" cy="3475038"/>
          </a:xfrm>
        </p:spPr>
        <p:txBody>
          <a:bodyPr lIns="0" tIns="0" rIns="0" bIns="0" anchor="t"/>
          <a:lstStyle/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/>
              <a:t>Abra o </a:t>
            </a:r>
            <a:r>
              <a:rPr lang="pt-BR" dirty="0" err="1" smtClean="0"/>
              <a:t>Android</a:t>
            </a:r>
            <a:r>
              <a:rPr lang="pt-BR" dirty="0" smtClean="0"/>
              <a:t> Studio e inicie um projeto qualquer.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/>
              <a:t>Clique no gerenciador de dispositivos da barra de ferramentas: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/>
              <a:t>Clique em ”</a:t>
            </a:r>
            <a:r>
              <a:rPr lang="pt-BR" dirty="0" err="1" smtClean="0"/>
              <a:t>Create</a:t>
            </a:r>
            <a:r>
              <a:rPr lang="pt-BR" dirty="0" smtClean="0"/>
              <a:t> Virtual </a:t>
            </a:r>
            <a:r>
              <a:rPr lang="pt-BR" dirty="0" err="1" smtClean="0"/>
              <a:t>Device</a:t>
            </a:r>
            <a:r>
              <a:rPr lang="pt-BR" dirty="0" smtClean="0"/>
              <a:t>”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/>
              <a:t>Escolha a </a:t>
            </a:r>
            <a:r>
              <a:rPr lang="pt-BR" dirty="0" err="1" smtClean="0"/>
              <a:t>Category</a:t>
            </a:r>
            <a:r>
              <a:rPr lang="pt-BR" dirty="0" smtClean="0"/>
              <a:t> ”Phone” e escolha uma opção de aparelho, como </a:t>
            </a:r>
            <a:r>
              <a:rPr lang="pt-BR" dirty="0" err="1" smtClean="0"/>
              <a:t>Nexus</a:t>
            </a:r>
            <a:r>
              <a:rPr lang="pt-BR" dirty="0" smtClean="0"/>
              <a:t> 6.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/>
              <a:t>Escolha um versão do </a:t>
            </a:r>
            <a:r>
              <a:rPr lang="pt-BR" dirty="0" err="1" smtClean="0"/>
              <a:t>Android</a:t>
            </a:r>
            <a:endParaRPr lang="pt-BR" dirty="0" smtClean="0"/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/>
              <a:t>Clique em avançar e em seguida em finalizar.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00" dirty="0"/>
          </a:p>
          <a:p>
            <a:pPr lvl="1">
              <a:lnSpc>
                <a:spcPct val="100000"/>
              </a:lnSpc>
            </a:pPr>
            <a:r>
              <a:rPr lang="pt-BR" dirty="0" smtClean="0"/>
              <a:t>Em seguida clique no ícone de ”play” para iniciar o seu simulador.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8" y="1484622"/>
            <a:ext cx="7569843" cy="564765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6389225" y="1380936"/>
            <a:ext cx="358816" cy="80915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8" y="3058375"/>
            <a:ext cx="7429500" cy="36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3" y="4177674"/>
            <a:ext cx="7674015" cy="3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94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Antes de começar</a:t>
            </a:r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Configurando o Dispositivo físico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50503" y="947246"/>
            <a:ext cx="4409922" cy="3475038"/>
          </a:xfrm>
        </p:spPr>
        <p:txBody>
          <a:bodyPr lIns="0" tIns="0" rIns="0" bIns="0" anchor="t"/>
          <a:lstStyle/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0" dirty="0"/>
              <a:t>Para </a:t>
            </a:r>
            <a:r>
              <a:rPr lang="en-US" i="0" dirty="0" err="1"/>
              <a:t>habilitar</a:t>
            </a:r>
            <a:r>
              <a:rPr lang="en-US" i="0" dirty="0"/>
              <a:t> o </a:t>
            </a:r>
            <a:r>
              <a:rPr lang="en-US" i="0" dirty="0" err="1"/>
              <a:t>modo</a:t>
            </a:r>
            <a:r>
              <a:rPr lang="en-US" i="0" dirty="0"/>
              <a:t> </a:t>
            </a:r>
            <a:r>
              <a:rPr lang="en-US" i="0" dirty="0" err="1"/>
              <a:t>desenvolvedor</a:t>
            </a:r>
            <a:r>
              <a:rPr lang="en-US" i="0" dirty="0"/>
              <a:t>, </a:t>
            </a:r>
            <a:r>
              <a:rPr lang="en-US" i="0" dirty="0" err="1"/>
              <a:t>vá</a:t>
            </a:r>
            <a:r>
              <a:rPr lang="en-US" i="0" dirty="0"/>
              <a:t> </a:t>
            </a:r>
            <a:r>
              <a:rPr lang="en-US" i="0" dirty="0" err="1"/>
              <a:t>em</a:t>
            </a:r>
            <a:r>
              <a:rPr lang="en-US" i="0" dirty="0"/>
              <a:t> </a:t>
            </a:r>
            <a:r>
              <a:rPr lang="en-US" dirty="0" err="1"/>
              <a:t>Configurações</a:t>
            </a:r>
            <a:r>
              <a:rPr lang="en-US" dirty="0"/>
              <a:t> -&gt;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 smtClean="0"/>
              <a:t>telefone</a:t>
            </a:r>
            <a:r>
              <a:rPr lang="en-US" dirty="0" smtClean="0"/>
              <a:t>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0" dirty="0" smtClean="0"/>
              <a:t>Toque </a:t>
            </a:r>
            <a:r>
              <a:rPr lang="en-US" i="0" dirty="0" err="1" smtClean="0"/>
              <a:t>algumas</a:t>
            </a:r>
            <a:r>
              <a:rPr lang="en-US" i="0" dirty="0" smtClean="0"/>
              <a:t> </a:t>
            </a:r>
            <a:r>
              <a:rPr lang="en-US" i="0" dirty="0" err="1"/>
              <a:t>vezes</a:t>
            </a:r>
            <a:r>
              <a:rPr lang="en-US" i="0" dirty="0"/>
              <a:t> </a:t>
            </a:r>
            <a:r>
              <a:rPr lang="en-US" i="0" dirty="0" err="1"/>
              <a:t>em</a:t>
            </a:r>
            <a:r>
              <a:rPr lang="en-US" i="0" dirty="0"/>
              <a:t> </a:t>
            </a:r>
            <a:r>
              <a:rPr lang="en-US" i="0" dirty="0" smtClean="0"/>
              <a:t>”</a:t>
            </a:r>
            <a:r>
              <a:rPr lang="en-US" dirty="0" err="1" smtClean="0"/>
              <a:t>Número</a:t>
            </a:r>
            <a:r>
              <a:rPr lang="en-US" dirty="0" smtClean="0"/>
              <a:t> </a:t>
            </a:r>
            <a:r>
              <a:rPr lang="en-US" dirty="0"/>
              <a:t>da </a:t>
            </a:r>
            <a:r>
              <a:rPr lang="en-US" dirty="0" err="1" smtClean="0"/>
              <a:t>versão</a:t>
            </a:r>
            <a:r>
              <a:rPr lang="en-US" dirty="0" smtClean="0"/>
              <a:t>”</a:t>
            </a:r>
            <a:r>
              <a:rPr lang="en-US" i="0" dirty="0"/>
              <a:t> </a:t>
            </a:r>
            <a:r>
              <a:rPr lang="en-US" i="0" dirty="0" err="1"/>
              <a:t>até</a:t>
            </a:r>
            <a:r>
              <a:rPr lang="en-US" i="0" dirty="0"/>
              <a:t> </a:t>
            </a:r>
            <a:r>
              <a:rPr lang="en-US" i="0" dirty="0" err="1"/>
              <a:t>aparecer</a:t>
            </a:r>
            <a:r>
              <a:rPr lang="en-US" i="0" dirty="0"/>
              <a:t> </a:t>
            </a:r>
            <a:r>
              <a:rPr lang="en-US" i="0" dirty="0" err="1"/>
              <a:t>uma</a:t>
            </a:r>
            <a:r>
              <a:rPr lang="en-US" i="0" dirty="0"/>
              <a:t> </a:t>
            </a:r>
            <a:r>
              <a:rPr lang="en-US" i="0" dirty="0" err="1" smtClean="0"/>
              <a:t>mensagem</a:t>
            </a:r>
            <a:r>
              <a:rPr lang="en-US" i="0" dirty="0"/>
              <a:t> </a:t>
            </a:r>
            <a:r>
              <a:rPr lang="en-US" i="0" dirty="0" err="1" smtClean="0"/>
              <a:t>informando</a:t>
            </a:r>
            <a:r>
              <a:rPr lang="en-US" i="0" dirty="0" smtClean="0"/>
              <a:t> </a:t>
            </a:r>
            <a:r>
              <a:rPr lang="en-US" i="0" dirty="0"/>
              <a:t>que </a:t>
            </a:r>
            <a:r>
              <a:rPr lang="en-US" i="0" dirty="0" smtClean="0"/>
              <a:t>agora </a:t>
            </a:r>
            <a:r>
              <a:rPr lang="en-US" i="0" dirty="0" err="1"/>
              <a:t>você</a:t>
            </a:r>
            <a:r>
              <a:rPr lang="en-US" i="0" dirty="0"/>
              <a:t> </a:t>
            </a:r>
            <a:r>
              <a:rPr lang="en-US" i="0" dirty="0" err="1" smtClean="0"/>
              <a:t>é</a:t>
            </a:r>
            <a:r>
              <a:rPr lang="en-US" i="0" dirty="0" smtClean="0"/>
              <a:t> </a:t>
            </a:r>
            <a:r>
              <a:rPr lang="en-US" i="0" dirty="0"/>
              <a:t>um </a:t>
            </a:r>
            <a:r>
              <a:rPr lang="en-US" i="0" dirty="0" err="1"/>
              <a:t>desenvolvedor</a:t>
            </a:r>
            <a:r>
              <a:rPr lang="en-US" i="0" dirty="0"/>
              <a:t>. </a:t>
            </a:r>
            <a:r>
              <a:rPr lang="en-US" i="0" dirty="0" err="1"/>
              <a:t>Irá</a:t>
            </a:r>
            <a:r>
              <a:rPr lang="en-US" i="0" dirty="0"/>
              <a:t> </a:t>
            </a:r>
            <a:r>
              <a:rPr lang="en-US" i="0" dirty="0" err="1"/>
              <a:t>aparecer</a:t>
            </a:r>
            <a:r>
              <a:rPr lang="en-US" i="0" dirty="0"/>
              <a:t> um novo item no menu</a:t>
            </a:r>
            <a:r>
              <a:rPr lang="en-US" i="0" dirty="0" smtClean="0"/>
              <a:t>.</a:t>
            </a:r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 smtClean="0"/>
              <a:t>Conecte o dispositivo via USB.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325" y="522518"/>
            <a:ext cx="2324839" cy="4133046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5372324" y="3333509"/>
            <a:ext cx="2324839" cy="53243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84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Antes de começar</a:t>
            </a:r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pt-BR" dirty="0" smtClean="0"/>
              <a:t>Configurando o Dispositivo físico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40047" y="1097713"/>
            <a:ext cx="4964388" cy="3475038"/>
          </a:xfrm>
        </p:spPr>
        <p:txBody>
          <a:bodyPr lIns="0" tIns="0" rIns="0" bIns="0" anchor="t"/>
          <a:lstStyle/>
          <a:p>
            <a:pPr marL="6286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i="0" dirty="0"/>
              <a:t>Para </a:t>
            </a:r>
            <a:r>
              <a:rPr lang="en-US" i="0" dirty="0" err="1"/>
              <a:t>ter</a:t>
            </a:r>
            <a:r>
              <a:rPr lang="en-US" i="0" dirty="0"/>
              <a:t> um </a:t>
            </a:r>
            <a:r>
              <a:rPr lang="en-US" i="0" dirty="0" err="1"/>
              <a:t>maior</a:t>
            </a:r>
            <a:r>
              <a:rPr lang="en-US" i="0" dirty="0"/>
              <a:t> </a:t>
            </a:r>
            <a:r>
              <a:rPr lang="en-US" i="0" dirty="0" err="1"/>
              <a:t>controle</a:t>
            </a:r>
            <a:r>
              <a:rPr lang="en-US" i="0" dirty="0"/>
              <a:t> </a:t>
            </a:r>
            <a:r>
              <a:rPr lang="en-US" i="0" dirty="0" err="1"/>
              <a:t>sobre</a:t>
            </a:r>
            <a:r>
              <a:rPr lang="en-US" i="0" dirty="0"/>
              <a:t> o </a:t>
            </a:r>
            <a:r>
              <a:rPr lang="en-US" i="0" dirty="0" err="1"/>
              <a:t>aparelho</a:t>
            </a:r>
            <a:r>
              <a:rPr lang="en-US" i="0" dirty="0"/>
              <a:t>, </a:t>
            </a:r>
            <a:r>
              <a:rPr lang="en-US" i="0" dirty="0" err="1"/>
              <a:t>habilite</a:t>
            </a:r>
            <a:r>
              <a:rPr lang="en-US" i="0" dirty="0"/>
              <a:t> a </a:t>
            </a:r>
            <a:r>
              <a:rPr lang="en-US" i="0" dirty="0" err="1"/>
              <a:t>depuração</a:t>
            </a:r>
            <a:r>
              <a:rPr lang="en-US" i="0" dirty="0"/>
              <a:t> USB. </a:t>
            </a:r>
            <a:r>
              <a:rPr lang="en-US" i="0" dirty="0" smtClean="0"/>
              <a:t>No menu</a:t>
            </a:r>
            <a:r>
              <a:rPr lang="en-US" i="0" dirty="0"/>
              <a:t> </a:t>
            </a:r>
            <a:r>
              <a:rPr lang="en-US" dirty="0" err="1"/>
              <a:t>Configurações</a:t>
            </a:r>
            <a:r>
              <a:rPr lang="en-US" i="0" dirty="0"/>
              <a:t> do </a:t>
            </a:r>
            <a:r>
              <a:rPr lang="en-US" i="0" dirty="0" err="1" smtClean="0"/>
              <a:t>aparelho</a:t>
            </a:r>
            <a:r>
              <a:rPr lang="en-US" i="0" dirty="0" smtClean="0"/>
              <a:t>, </a:t>
            </a:r>
            <a:r>
              <a:rPr lang="en-US" i="0" dirty="0" err="1"/>
              <a:t>vá</a:t>
            </a:r>
            <a:r>
              <a:rPr lang="en-US" i="0" dirty="0"/>
              <a:t> </a:t>
            </a:r>
            <a:r>
              <a:rPr lang="en-US" i="0" dirty="0" err="1"/>
              <a:t>em</a:t>
            </a:r>
            <a:r>
              <a:rPr lang="en-US" i="0" dirty="0"/>
              <a:t> </a:t>
            </a:r>
            <a:r>
              <a:rPr lang="en-US" dirty="0"/>
              <a:t>“</a:t>
            </a:r>
            <a:r>
              <a:rPr lang="en-US" dirty="0" err="1"/>
              <a:t>Programador</a:t>
            </a:r>
            <a:r>
              <a:rPr lang="en-US" dirty="0"/>
              <a:t>” </a:t>
            </a:r>
            <a:r>
              <a:rPr lang="en-US" i="0" dirty="0" err="1"/>
              <a:t>ou</a:t>
            </a:r>
            <a:r>
              <a:rPr lang="en-US" i="0" dirty="0"/>
              <a:t> </a:t>
            </a:r>
            <a:r>
              <a:rPr lang="en-US" dirty="0"/>
              <a:t>“</a:t>
            </a:r>
            <a:r>
              <a:rPr lang="en-US" dirty="0" err="1"/>
              <a:t>Opções</a:t>
            </a:r>
            <a:r>
              <a:rPr lang="en-US" dirty="0"/>
              <a:t> do </a:t>
            </a:r>
            <a:r>
              <a:rPr lang="en-US" dirty="0" err="1"/>
              <a:t>desenvolvedor</a:t>
            </a:r>
            <a:r>
              <a:rPr lang="en-US" dirty="0" smtClean="0"/>
              <a:t>”</a:t>
            </a:r>
            <a:r>
              <a:rPr lang="en-US" i="0" dirty="0"/>
              <a:t> </a:t>
            </a:r>
            <a:r>
              <a:rPr lang="en-US" i="0" dirty="0" smtClean="0"/>
              <a:t>e </a:t>
            </a:r>
            <a:r>
              <a:rPr lang="en-US" i="0" dirty="0" err="1" smtClean="0"/>
              <a:t>ative</a:t>
            </a:r>
            <a:r>
              <a:rPr lang="en-US" i="0" dirty="0" smtClean="0"/>
              <a:t> ”</a:t>
            </a:r>
            <a:r>
              <a:rPr lang="en-US" i="0" dirty="0" err="1" smtClean="0"/>
              <a:t>Depuração</a:t>
            </a:r>
            <a:r>
              <a:rPr lang="en-US" i="0" dirty="0" smtClean="0"/>
              <a:t> USB”.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676" y="474414"/>
            <a:ext cx="2361009" cy="4197348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5451675" y="2685326"/>
            <a:ext cx="2361009" cy="6018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98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Inmetrics">
      <a:dk1>
        <a:srgbClr val="0C0C0C"/>
      </a:dk1>
      <a:lt1>
        <a:srgbClr val="FFFFFF"/>
      </a:lt1>
      <a:dk2>
        <a:srgbClr val="595959"/>
      </a:dk2>
      <a:lt2>
        <a:srgbClr val="FFFFFF"/>
      </a:lt2>
      <a:accent1>
        <a:srgbClr val="FFD300"/>
      </a:accent1>
      <a:accent2>
        <a:srgbClr val="FBBD00"/>
      </a:accent2>
      <a:accent3>
        <a:srgbClr val="484848"/>
      </a:accent3>
      <a:accent4>
        <a:srgbClr val="858585"/>
      </a:accent4>
      <a:accent5>
        <a:srgbClr val="C2C2C2"/>
      </a:accent5>
      <a:accent6>
        <a:srgbClr val="E6E6E6"/>
      </a:accent6>
      <a:hlink>
        <a:srgbClr val="FBBD00"/>
      </a:hlink>
      <a:folHlink>
        <a:srgbClr val="242424"/>
      </a:folHlink>
    </a:clrScheme>
    <a:fontScheme name="Inmetrics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D5E047CFC029E478CB93911CE1563D9" ma:contentTypeVersion="2" ma:contentTypeDescription="Crie um novo documento." ma:contentTypeScope="" ma:versionID="50bee8fa6e55f6f9f8b541d540b41586">
  <xsd:schema xmlns:xsd="http://www.w3.org/2001/XMLSchema" xmlns:xs="http://www.w3.org/2001/XMLSchema" xmlns:p="http://schemas.microsoft.com/office/2006/metadata/properties" xmlns:ns2="6bd507a2-c30a-45bb-a6cf-c82d778c5a69" targetNamespace="http://schemas.microsoft.com/office/2006/metadata/properties" ma:root="true" ma:fieldsID="8533241921fa5f096b242ec9bd63009b" ns2:_="">
    <xsd:import namespace="6bd507a2-c30a-45bb-a6cf-c82d778c5a6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507a2-c30a-45bb-a6cf-c82d778c5a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65707B-2251-48FF-A847-B943069CEC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507a2-c30a-45bb-a6cf-c82d778c5a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0EC5F2-088E-41B9-A12F-2C72B56359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5F1917-3AC5-441B-BEAD-AA1C5F28911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bd507a2-c30a-45bb-a6cf-c82d778c5a69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42867</TotalTime>
  <Words>1299</Words>
  <Application>Microsoft Macintosh PowerPoint</Application>
  <PresentationFormat>On-screen Show (16:9)</PresentationFormat>
  <Paragraphs>256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Trebuchet MS</vt:lpstr>
      <vt:lpstr>Wingdings</vt:lpstr>
      <vt:lpstr>Work Sans</vt:lpstr>
      <vt:lpstr>Arial</vt:lpstr>
      <vt:lpstr>Tema do Office</vt:lpstr>
      <vt:lpstr>PowerPoint Presentation</vt:lpstr>
      <vt:lpstr>Automação com BDD em Ruby + Calabash</vt:lpstr>
      <vt:lpstr>PowerPoint Presentation</vt:lpstr>
      <vt:lpstr>Para relembrar</vt:lpstr>
      <vt:lpstr>Dinâmica Dojo</vt:lpstr>
      <vt:lpstr>Antes de começar...</vt:lpstr>
      <vt:lpstr>Antes de começar...</vt:lpstr>
      <vt:lpstr>Antes de começar...</vt:lpstr>
      <vt:lpstr>Antes de começar...</vt:lpstr>
      <vt:lpstr>Antes de começar...</vt:lpstr>
      <vt:lpstr>Antes de começar...</vt:lpstr>
      <vt:lpstr>Começando um projeto</vt:lpstr>
      <vt:lpstr>Criando a pasta do projeto com a APK</vt:lpstr>
      <vt:lpstr>Criando a estrutura do projeto</vt:lpstr>
      <vt:lpstr>Entendendo a estrutura básica do projeto</vt:lpstr>
      <vt:lpstr>Crie o seu Gemfile</vt:lpstr>
      <vt:lpstr>Crie o seu Gemfile</vt:lpstr>
      <vt:lpstr>Configurando o ENV</vt:lpstr>
      <vt:lpstr>Assinando o aplicativo e gerando os test_servers</vt:lpstr>
      <vt:lpstr>Instalando o app via console</vt:lpstr>
      <vt:lpstr>Interagindo com o app</vt:lpstr>
      <vt:lpstr>Criando a primeira .feature</vt:lpstr>
      <vt:lpstr>Gerando os steps com o Calabash</vt:lpstr>
      <vt:lpstr>Implementando os Steps</vt:lpstr>
      <vt:lpstr>Inspecionando Elementos pelo Console</vt:lpstr>
      <vt:lpstr>Inspecionando Elementos pelo UI Automator Viewer</vt:lpstr>
      <vt:lpstr>Inspecionando Elementos pelo UI Automator Viewer</vt:lpstr>
      <vt:lpstr>Calabash-Android – Comandos Básicos</vt:lpstr>
      <vt:lpstr>Vamos Praticar?</vt:lpstr>
      <vt:lpstr>Vamos Praticar?</vt:lpstr>
      <vt:lpstr>Vamos Praticar?</vt:lpstr>
      <vt:lpstr>Aplicando ScreenObjects</vt:lpstr>
      <vt:lpstr>Arquitetura do screenObjects</vt:lpstr>
      <vt:lpstr>Arquitetura do screenObjects</vt:lpstr>
      <vt:lpstr>Arquitetura do screenObjects</vt:lpstr>
      <vt:lpstr>Vamos Praticar?</vt:lpstr>
      <vt:lpstr>Vamos Praticar?</vt:lpstr>
      <vt:lpstr>Vamos Praticar?</vt:lpstr>
      <vt:lpstr>Retrospectiva</vt:lpstr>
      <vt:lpstr>Desafio!!!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Matsumoto</dc:creator>
  <cp:lastModifiedBy>Ativação Office 83</cp:lastModifiedBy>
  <cp:revision>324</cp:revision>
  <cp:lastPrinted>2017-04-07T15:04:30Z</cp:lastPrinted>
  <dcterms:created xsi:type="dcterms:W3CDTF">2015-12-09T16:16:50Z</dcterms:created>
  <dcterms:modified xsi:type="dcterms:W3CDTF">2017-10-24T04:30:14Z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0x0101005D5E047CFC029E478CB93911CE1563D9</vt:lpwstr>
  </property>
</Properties>
</file>